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300" r:id="rId3"/>
    <p:sldId id="302" r:id="rId4"/>
    <p:sldId id="303" r:id="rId5"/>
    <p:sldId id="304" r:id="rId6"/>
    <p:sldId id="305" r:id="rId7"/>
    <p:sldId id="306" r:id="rId8"/>
    <p:sldId id="270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4" autoAdjust="0"/>
    <p:restoredTop sz="99431" autoAdjust="0"/>
  </p:normalViewPr>
  <p:slideViewPr>
    <p:cSldViewPr>
      <p:cViewPr>
        <p:scale>
          <a:sx n="104" d="100"/>
          <a:sy n="104" d="100"/>
        </p:scale>
        <p:origin x="534" y="-4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6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1660-C8EB-4701-ACB5-958BB7B6A4C2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3576-6EF6-4132-AF2C-330CFD6789B9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4EF8-6351-42D7-A88D-669C23EC83C9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1B4-4AB2-4AFB-81AB-9033D3D7E471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957A-5893-4547-B3C6-FCAE6B71B692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7653-DA29-4B75-BCCA-0C63A06C168F}" type="datetime1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22-55AE-43C6-B287-F6FE92E5240E}" type="datetime1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9340-FD07-4DA1-A2DD-7B2534F02589}" type="datetime1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3798-39FB-40DE-AC55-E628CCC6468D}" type="datetime1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75FD-B1ED-4E14-9A78-8AB5BD53F312}" type="datetime1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DC8C-539D-48DD-9984-BB04E2F69541}" type="datetime1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CBFC-D34B-417C-997F-AA0297F58174}" type="datetime1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86008" y="3860924"/>
            <a:ext cx="5334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Нургалиев Данис Карлович	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Проректор по научной деятельности</a:t>
            </a:r>
          </a:p>
          <a:p>
            <a:endParaRPr lang="ru-RU" sz="12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r>
              <a:rPr lang="en-US" sz="1200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kpfu.ru/</a:t>
            </a:r>
            <a:r>
              <a:rPr lang="en-US" sz="1200" dirty="0" err="1" smtClean="0">
                <a:solidFill>
                  <a:srgbClr val="00549F"/>
                </a:solidFill>
                <a:latin typeface="PT Sans" panose="020B0503020203020204" pitchFamily="34" charset="-52"/>
              </a:rPr>
              <a:t>Danis.Nourgaliev</a:t>
            </a:r>
            <a:endParaRPr lang="ru-RU" sz="1200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r>
              <a:rPr lang="en-US" sz="1200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Danis.Nourgaliev@kpfu.ru</a:t>
            </a:r>
            <a:endParaRPr lang="ru-RU" sz="1200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r>
              <a:rPr lang="ru-RU" sz="1200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+7 (</a:t>
            </a:r>
            <a:r>
              <a:rPr lang="ru-RU" sz="1200" dirty="0">
                <a:solidFill>
                  <a:srgbClr val="00549F"/>
                </a:solidFill>
                <a:latin typeface="PT Sans" panose="020B0503020203020204" pitchFamily="34" charset="-52"/>
              </a:rPr>
              <a:t>843</a:t>
            </a:r>
            <a:r>
              <a:rPr lang="ru-RU" sz="1200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) 233 74 01</a:t>
            </a:r>
            <a:endParaRPr lang="ru-RU" sz="1200" dirty="0">
              <a:solidFill>
                <a:srgbClr val="00549F"/>
              </a:solidFill>
              <a:latin typeface="PT Sans" panose="020B0503020203020204" pitchFamily="34" charset="-52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" y="267494"/>
            <a:ext cx="3347865" cy="769250"/>
            <a:chOff x="-2" y="699542"/>
            <a:chExt cx="3347865" cy="7692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2" y="699542"/>
              <a:ext cx="3347865" cy="769250"/>
            </a:xfrm>
            <a:prstGeom prst="rect">
              <a:avLst/>
            </a:prstGeom>
            <a:gradFill flip="none" rotWithShape="1">
              <a:gsLst>
                <a:gs pos="0">
                  <a:srgbClr val="00549F">
                    <a:shade val="30000"/>
                    <a:satMod val="115000"/>
                  </a:srgbClr>
                </a:gs>
                <a:gs pos="50000">
                  <a:srgbClr val="00549F">
                    <a:shade val="67500"/>
                    <a:satMod val="115000"/>
                  </a:srgbClr>
                </a:gs>
                <a:gs pos="100000">
                  <a:srgbClr val="00549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2" descr="C:\Users\MSShafigullin\Desktop\Проекты\Брендбук\Готовый ББ\Логотипы в png\2_Logo_wh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26" y="915566"/>
              <a:ext cx="2198807" cy="295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23528" y="127153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ru-RU" dirty="0" smtClean="0">
                <a:cs typeface="Arial" panose="020B0604020202020204" pitchFamily="34" charset="0"/>
              </a:rPr>
              <a:t>Постановление Правительства Российской Федерации </a:t>
            </a:r>
            <a:r>
              <a:rPr lang="ru-RU" dirty="0">
                <a:cs typeface="Arial" panose="020B0604020202020204" pitchFamily="34" charset="0"/>
              </a:rPr>
              <a:t>№</a:t>
            </a:r>
            <a:r>
              <a:rPr lang="ru-RU" dirty="0" smtClean="0">
                <a:cs typeface="Arial" panose="020B0604020202020204" pitchFamily="34" charset="0"/>
              </a:rPr>
              <a:t>426 от 20.03.2021 г. 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cs typeface="Arial" panose="020B0604020202020204" pitchFamily="34" charset="0"/>
              </a:rPr>
              <a:t>О внесении изменений в некоторые акты Правительства Российской Федерации и признании утратившим силу постановления Правительства Российской Федерации </a:t>
            </a:r>
            <a:r>
              <a:rPr lang="ru-RU" dirty="0">
                <a:cs typeface="Arial" panose="020B0604020202020204" pitchFamily="34" charset="0"/>
              </a:rPr>
              <a:t>№751 </a:t>
            </a:r>
            <a:r>
              <a:rPr lang="ru-RU" dirty="0" smtClean="0">
                <a:cs typeface="Arial" panose="020B0604020202020204" pitchFamily="34" charset="0"/>
              </a:rPr>
              <a:t>от 26.05.2020 г. 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i="1" dirty="0" smtClean="0">
              <a:cs typeface="Arial" panose="020B0604020202020204" pitchFamily="34" charset="0"/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i="1" dirty="0" smtClean="0">
                <a:cs typeface="Arial" panose="020B0604020202020204" pitchFamily="34" charset="0"/>
              </a:rPr>
              <a:t>Изменения касаются: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cs typeface="Arial" panose="020B0604020202020204" pitchFamily="34" charset="0"/>
              </a:rPr>
              <a:t>Постановления </a:t>
            </a:r>
            <a:r>
              <a:rPr lang="ru-RU" dirty="0">
                <a:cs typeface="Arial" panose="020B0604020202020204" pitchFamily="34" charset="0"/>
              </a:rPr>
              <a:t>Правительства Российской </a:t>
            </a:r>
            <a:r>
              <a:rPr lang="ru-RU" dirty="0" smtClean="0">
                <a:cs typeface="Arial" panose="020B0604020202020204" pitchFamily="34" charset="0"/>
              </a:rPr>
              <a:t>Федерации </a:t>
            </a:r>
            <a:r>
              <a:rPr lang="ru-RU" dirty="0">
                <a:cs typeface="Arial" panose="020B0604020202020204" pitchFamily="34" charset="0"/>
              </a:rPr>
              <a:t>№</a:t>
            </a:r>
            <a:r>
              <a:rPr lang="ru-RU" dirty="0" smtClean="0">
                <a:cs typeface="Arial" panose="020B0604020202020204" pitchFamily="34" charset="0"/>
              </a:rPr>
              <a:t>842 от 24.09.2013 г. </a:t>
            </a:r>
            <a:endParaRPr lang="ru-RU" dirty="0">
              <a:cs typeface="Arial" panose="020B0604020202020204" pitchFamily="34" charset="0"/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b="1" dirty="0" smtClean="0">
                <a:cs typeface="Arial" panose="020B0604020202020204" pitchFamily="34" charset="0"/>
              </a:rPr>
              <a:t>О порядке присуждения ученых степеней </a:t>
            </a:r>
          </a:p>
        </p:txBody>
      </p:sp>
      <p:pic>
        <p:nvPicPr>
          <p:cNvPr id="2050" name="Picture 2" descr="D:\!!!!!!!!!!!!!!!!!!!!!!!!!!!!!!!!!!!!!!!!!!!!!!\!!!!!!!!!!!Год_науки\Year_of_Science_logo_set\PNG\YoS_logo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934" y="15241"/>
            <a:ext cx="1211430" cy="12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4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104894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Утверждение дистанционного формата заседаний диссертационных советов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7574"/>
            <a:ext cx="8406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Согласно </a:t>
            </a:r>
            <a:r>
              <a:rPr lang="ru-RU" dirty="0">
                <a:cs typeface="Times New Roman" panose="02020603050405020304" pitchFamily="18" charset="0"/>
              </a:rPr>
              <a:t>постановлению </a:t>
            </a:r>
            <a:r>
              <a:rPr lang="ru-RU" b="1" dirty="0">
                <a:cs typeface="Times New Roman" panose="02020603050405020304" pitchFamily="18" charset="0"/>
              </a:rPr>
              <a:t>с 1 августа 2021 года </a:t>
            </a:r>
            <a:r>
              <a:rPr lang="ru-RU" dirty="0">
                <a:cs typeface="Times New Roman" panose="02020603050405020304" pitchFamily="18" charset="0"/>
              </a:rPr>
              <a:t>изменяется формат работы диссертационных советов. 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Теперь </a:t>
            </a:r>
            <a:r>
              <a:rPr lang="ru-RU" dirty="0">
                <a:cs typeface="Times New Roman" panose="02020603050405020304" pitchFamily="18" charset="0"/>
              </a:rPr>
              <a:t>заседания диссертационных советов </a:t>
            </a:r>
            <a:r>
              <a:rPr lang="ru-RU" u="sng" dirty="0">
                <a:cs typeface="Times New Roman" panose="02020603050405020304" pitchFamily="18" charset="0"/>
              </a:rPr>
              <a:t>на постоянной основе</a:t>
            </a:r>
            <a:r>
              <a:rPr lang="ru-RU" dirty="0">
                <a:cs typeface="Times New Roman" panose="02020603050405020304" pitchFamily="18" charset="0"/>
              </a:rPr>
              <a:t> могут </a:t>
            </a:r>
            <a:r>
              <a:rPr lang="ru-RU" dirty="0" smtClean="0">
                <a:cs typeface="Times New Roman" panose="02020603050405020304" pitchFamily="18" charset="0"/>
              </a:rPr>
              <a:t>проводиться </a:t>
            </a:r>
            <a:r>
              <a:rPr lang="ru-RU" dirty="0">
                <a:cs typeface="Times New Roman" panose="02020603050405020304" pitchFamily="18" charset="0"/>
              </a:rPr>
              <a:t>с дистанционным участием членов диссертационного совета и всех оппонентов, что в значительной степени упростит организацию работы диссертационных советов и позволит обеспечить оперативность принятия решений в процедурах научной аттестации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До </a:t>
            </a:r>
            <a:r>
              <a:rPr lang="ru-RU" b="1" dirty="0"/>
              <a:t>1 августа 2021 года </a:t>
            </a:r>
            <a:r>
              <a:rPr lang="ru-RU" dirty="0"/>
              <a:t>продолжает действовать порядок проведения </a:t>
            </a:r>
            <a:r>
              <a:rPr lang="ru-RU" dirty="0" smtClean="0"/>
              <a:t>онлайн </a:t>
            </a:r>
            <a:r>
              <a:rPr lang="ru-RU" dirty="0"/>
              <a:t>заседаний, введенный в связи с принимаемыми мерами по предотвращению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инфекции. После вступления в силу Постановления № 426 решение о присуждении ученых степеней будет приниматься в традиционном формате – тайно, но с применением информационно-коммуникационных технологий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9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104894"/>
            <a:ext cx="52565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Основные изменения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7574"/>
            <a:ext cx="8406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Предоставляется </a:t>
            </a:r>
            <a:r>
              <a:rPr lang="ru-RU" dirty="0">
                <a:cs typeface="Times New Roman" panose="02020603050405020304" pitchFamily="18" charset="0"/>
              </a:rPr>
              <a:t>право </a:t>
            </a:r>
            <a:r>
              <a:rPr lang="ru-RU" b="1" dirty="0" smtClean="0">
                <a:cs typeface="Times New Roman" panose="02020603050405020304" pitchFamily="18" charset="0"/>
              </a:rPr>
              <a:t>защиты </a:t>
            </a:r>
            <a:r>
              <a:rPr lang="ru-RU" b="1" dirty="0">
                <a:cs typeface="Times New Roman" panose="02020603050405020304" pitchFamily="18" charset="0"/>
              </a:rPr>
              <a:t>диссертации</a:t>
            </a:r>
            <a:r>
              <a:rPr lang="ru-RU" dirty="0">
                <a:cs typeface="Times New Roman" panose="02020603050405020304" pitchFamily="18" charset="0"/>
              </a:rPr>
              <a:t>, оформленной </a:t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в виде научного доклада</a:t>
            </a:r>
            <a:r>
              <a:rPr lang="ru-RU" dirty="0">
                <a:cs typeface="Times New Roman" panose="02020603050405020304" pitchFamily="18" charset="0"/>
              </a:rPr>
              <a:t>, подготовленного на основе совокупности ранее опубликованных </a:t>
            </a:r>
            <a:r>
              <a:rPr lang="ru-RU" dirty="0" smtClean="0">
                <a:cs typeface="Times New Roman" panose="02020603050405020304" pitchFamily="18" charset="0"/>
              </a:rPr>
              <a:t>работ.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Изменятся срок повторного включения издания </a:t>
            </a:r>
            <a:r>
              <a:rPr lang="ru-RU" dirty="0">
                <a:cs typeface="Times New Roman" panose="02020603050405020304" pitchFamily="18" charset="0"/>
              </a:rPr>
              <a:t>в </a:t>
            </a:r>
            <a:r>
              <a:rPr lang="ru-RU" dirty="0" smtClean="0">
                <a:cs typeface="Times New Roman" panose="02020603050405020304" pitchFamily="18" charset="0"/>
              </a:rPr>
              <a:t>перечень </a:t>
            </a:r>
            <a:r>
              <a:rPr lang="ru-RU" dirty="0">
                <a:cs typeface="Times New Roman" panose="02020603050405020304" pitchFamily="18" charset="0"/>
              </a:rPr>
              <a:t>рецензируемых научных </a:t>
            </a:r>
            <a:r>
              <a:rPr lang="ru-RU" dirty="0" smtClean="0">
                <a:cs typeface="Times New Roman" panose="02020603050405020304" pitchFamily="18" charset="0"/>
              </a:rPr>
              <a:t>изданий, в </a:t>
            </a:r>
            <a:r>
              <a:rPr lang="ru-RU" dirty="0">
                <a:cs typeface="Times New Roman" panose="02020603050405020304" pitchFamily="18" charset="0"/>
              </a:rPr>
              <a:t>которых должны быть опубликованы основные научные результаты диссертаций - по истечению </a:t>
            </a:r>
            <a:r>
              <a:rPr lang="ru-RU" dirty="0" smtClean="0">
                <a:cs typeface="Times New Roman" panose="02020603050405020304" pitchFamily="18" charset="0"/>
              </a:rPr>
              <a:t>2-х </a:t>
            </a:r>
            <a:r>
              <a:rPr lang="ru-RU" dirty="0">
                <a:cs typeface="Times New Roman" panose="02020603050405020304" pitchFamily="18" charset="0"/>
              </a:rPr>
              <a:t>лет, а не </a:t>
            </a:r>
            <a:r>
              <a:rPr lang="ru-RU" dirty="0" smtClean="0">
                <a:cs typeface="Times New Roman" panose="02020603050405020304" pitchFamily="18" charset="0"/>
              </a:rPr>
              <a:t>3-х </a:t>
            </a:r>
            <a:r>
              <a:rPr lang="ru-RU" dirty="0">
                <a:cs typeface="Times New Roman" panose="02020603050405020304" pitchFamily="18" charset="0"/>
              </a:rPr>
              <a:t>как это было предусмотрено ранее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Изменяется </a:t>
            </a:r>
            <a:r>
              <a:rPr lang="ru-RU" b="1" dirty="0">
                <a:cs typeface="Times New Roman" panose="02020603050405020304" pitchFamily="18" charset="0"/>
              </a:rPr>
              <a:t>порядок лишения ученых степеней</a:t>
            </a:r>
            <a:r>
              <a:rPr lang="ru-RU" dirty="0">
                <a:cs typeface="Times New Roman" panose="02020603050405020304" pitchFamily="18" charset="0"/>
              </a:rPr>
              <a:t>. В частности, конкретизируется перечень оснований, по которым может быть подано заявление о лишении ученой степени, а также определяются требования к такому заявлению и уточняется перечень прилагаемых документов.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112967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Защита диссертации в виде научного доклада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7574"/>
            <a:ext cx="8406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Соискателям </a:t>
            </a:r>
            <a:r>
              <a:rPr lang="ru-RU" dirty="0">
                <a:cs typeface="Times New Roman" panose="02020603050405020304" pitchFamily="18" charset="0"/>
              </a:rPr>
              <a:t>ученой степени доктора наук предоставляется </a:t>
            </a:r>
            <a:r>
              <a:rPr lang="ru-RU" b="1" dirty="0">
                <a:cs typeface="Times New Roman" panose="02020603050405020304" pitchFamily="18" charset="0"/>
              </a:rPr>
              <a:t>право защиты </a:t>
            </a:r>
            <a:r>
              <a:rPr lang="ru-RU" b="1" dirty="0" smtClean="0">
                <a:cs typeface="Times New Roman" panose="02020603050405020304" pitchFamily="18" charset="0"/>
              </a:rPr>
              <a:t>диссертации</a:t>
            </a:r>
            <a:r>
              <a:rPr lang="ru-RU" dirty="0" smtClean="0">
                <a:cs typeface="Times New Roman" panose="02020603050405020304" pitchFamily="18" charset="0"/>
              </a:rPr>
              <a:t>, оформленной </a:t>
            </a:r>
            <a:r>
              <a:rPr lang="ru-RU" b="1" dirty="0" smtClean="0">
                <a:cs typeface="Times New Roman" panose="02020603050405020304" pitchFamily="18" charset="0"/>
              </a:rPr>
              <a:t>в </a:t>
            </a:r>
            <a:r>
              <a:rPr lang="ru-RU" b="1" dirty="0">
                <a:cs typeface="Times New Roman" panose="02020603050405020304" pitchFamily="18" charset="0"/>
              </a:rPr>
              <a:t>виде научного доклада</a:t>
            </a:r>
            <a:r>
              <a:rPr lang="ru-RU" dirty="0">
                <a:cs typeface="Times New Roman" panose="02020603050405020304" pitchFamily="18" charset="0"/>
              </a:rPr>
              <a:t>, </a:t>
            </a:r>
            <a:r>
              <a:rPr lang="ru-RU" u="sng" dirty="0">
                <a:cs typeface="Times New Roman" panose="02020603050405020304" pitchFamily="18" charset="0"/>
              </a:rPr>
              <a:t>подготовленного на основе совокупности ранее опубликованных работ </a:t>
            </a:r>
            <a:r>
              <a:rPr lang="ru-RU" dirty="0">
                <a:cs typeface="Times New Roman" panose="02020603050405020304" pitchFamily="18" charset="0"/>
              </a:rPr>
              <a:t>в высокорейтинговых изданиях, индексируемых международными базами данных, по соответствующей отрасли знаний, имеющих большое значение для науки, техники и технологий, известных широкому кругу специалистов. 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Для </a:t>
            </a:r>
            <a:r>
              <a:rPr lang="ru-RU" dirty="0">
                <a:cs typeface="Times New Roman" panose="02020603050405020304" pitchFamily="18" charset="0"/>
              </a:rPr>
              <a:t>данной категории соискателей ученой степени предлагается установить специальные требования к </a:t>
            </a:r>
            <a:r>
              <a:rPr lang="ru-RU" dirty="0" smtClean="0">
                <a:cs typeface="Times New Roman" panose="02020603050405020304" pitchFamily="18" charset="0"/>
              </a:rPr>
              <a:t>количеству и </a:t>
            </a:r>
            <a:r>
              <a:rPr lang="ru-RU" dirty="0">
                <a:cs typeface="Times New Roman" panose="02020603050405020304" pitchFamily="18" charset="0"/>
              </a:rPr>
              <a:t>качеству публикаций. 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cs typeface="Times New Roman" panose="02020603050405020304" pitchFamily="18" charset="0"/>
              </a:rPr>
              <a:t>Например</a:t>
            </a:r>
            <a:r>
              <a:rPr lang="ru-RU" dirty="0">
                <a:cs typeface="Times New Roman" panose="02020603050405020304" pitchFamily="18" charset="0"/>
              </a:rPr>
              <a:t>, соискатель ученой степени в области естественных, технических, медико-биологических или аграрных наук, имеющий за последние </a:t>
            </a:r>
            <a:r>
              <a:rPr lang="ru-RU" b="1" dirty="0">
                <a:cs typeface="Times New Roman" panose="02020603050405020304" pitchFamily="18" charset="0"/>
              </a:rPr>
              <a:t>10</a:t>
            </a:r>
            <a:r>
              <a:rPr lang="ru-RU" dirty="0">
                <a:cs typeface="Times New Roman" panose="02020603050405020304" pitchFamily="18" charset="0"/>
              </a:rPr>
              <a:t> лет </a:t>
            </a:r>
            <a:r>
              <a:rPr lang="ru-RU" b="1" dirty="0">
                <a:cs typeface="Times New Roman" panose="02020603050405020304" pitchFamily="18" charset="0"/>
              </a:rPr>
              <a:t>30 публикаций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b="1" dirty="0">
                <a:cs typeface="Times New Roman" panose="02020603050405020304" pitchFamily="18" charset="0"/>
              </a:rPr>
              <a:t>в изданиях первого или второго квартилей</a:t>
            </a:r>
            <a:r>
              <a:rPr lang="ru-RU" dirty="0">
                <a:cs typeface="Times New Roman" panose="02020603050405020304" pitchFamily="18" charset="0"/>
              </a:rPr>
              <a:t>, индексируемых международными базами данных, </a:t>
            </a:r>
            <a:r>
              <a:rPr lang="ru-RU" dirty="0" smtClean="0">
                <a:cs typeface="Times New Roman" panose="02020603050405020304" pitchFamily="18" charset="0"/>
              </a:rPr>
              <a:t>освобождается от </a:t>
            </a:r>
            <a:r>
              <a:rPr lang="ru-RU" dirty="0">
                <a:cs typeface="Times New Roman" panose="02020603050405020304" pitchFamily="18" charset="0"/>
              </a:rPr>
              <a:t>написания диссертации в виде рукописи и вправе представить к защите подготовленный на основе таких публикаций научный доклад.</a:t>
            </a:r>
          </a:p>
        </p:txBody>
      </p:sp>
    </p:spTree>
    <p:extLst>
      <p:ext uri="{BB962C8B-B14F-4D97-AF65-F5344CB8AC3E}">
        <p14:creationId xmlns:p14="http://schemas.microsoft.com/office/powerpoint/2010/main" val="2690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112967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Конкретизируются требования к публикациям (п.11.)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13792" y="916721"/>
            <a:ext cx="84066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Основные научные результаты диссертации должны быть опубликованы в рецензируемых научных изданиях (далее - рецензируемые издания</a:t>
            </a:r>
            <a:r>
              <a:rPr lang="ru-RU" dirty="0" smtClean="0"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cs typeface="Times New Roman" panose="02020603050405020304" pitchFamily="18" charset="0"/>
              </a:rPr>
              <a:t>К публикациям</a:t>
            </a:r>
            <a:r>
              <a:rPr lang="ru-RU" dirty="0">
                <a:cs typeface="Times New Roman" panose="02020603050405020304" pitchFamily="18" charset="0"/>
              </a:rPr>
              <a:t>, в которых излагаются основные научные результаты диссертации, в рецензируемых изданиях </a:t>
            </a:r>
            <a:r>
              <a:rPr lang="ru-RU" b="1" dirty="0">
                <a:cs typeface="Times New Roman" panose="02020603050405020304" pitchFamily="18" charset="0"/>
              </a:rPr>
              <a:t>приравниваются</a:t>
            </a:r>
            <a:r>
              <a:rPr lang="ru-RU" dirty="0">
                <a:cs typeface="Times New Roman" panose="02020603050405020304" pitchFamily="18" charset="0"/>
              </a:rPr>
              <a:t> публикации в научных изданиях, индексируемых в международных базах данных </a:t>
            </a:r>
            <a:r>
              <a:rPr lang="ru-RU" b="1" dirty="0" err="1">
                <a:cs typeface="Times New Roman" panose="02020603050405020304" pitchFamily="18" charset="0"/>
              </a:rPr>
              <a:t>Web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err="1">
                <a:cs typeface="Times New Roman" panose="02020603050405020304" pitchFamily="18" charset="0"/>
              </a:rPr>
              <a:t>of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err="1">
                <a:cs typeface="Times New Roman" panose="02020603050405020304" pitchFamily="18" charset="0"/>
              </a:rPr>
              <a:t>Science</a:t>
            </a:r>
            <a:r>
              <a:rPr lang="ru-RU" b="1" dirty="0"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cs typeface="Times New Roman" panose="02020603050405020304" pitchFamily="18" charset="0"/>
              </a:rPr>
              <a:t>Scopus</a:t>
            </a:r>
            <a:r>
              <a:rPr lang="ru-RU" dirty="0">
                <a:cs typeface="Times New Roman" panose="02020603050405020304" pitchFamily="18" charset="0"/>
              </a:rPr>
              <a:t> и международных базах данных, определяемых в соответствии с рекомендацией Комиссии (далее - международные базы данных), а также в научных изданиях, индексируемых в </a:t>
            </a:r>
            <a:r>
              <a:rPr lang="ru-RU" dirty="0" err="1">
                <a:cs typeface="Times New Roman" panose="02020603050405020304" pitchFamily="18" charset="0"/>
              </a:rPr>
              <a:t>наукометрической</a:t>
            </a:r>
            <a:r>
              <a:rPr lang="ru-RU" dirty="0">
                <a:cs typeface="Times New Roman" panose="02020603050405020304" pitchFamily="18" charset="0"/>
              </a:rPr>
              <a:t> базе данных </a:t>
            </a:r>
            <a:r>
              <a:rPr lang="ru-RU" b="1" dirty="0" err="1">
                <a:cs typeface="Times New Roman" panose="02020603050405020304" pitchFamily="18" charset="0"/>
              </a:rPr>
              <a:t>Russian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err="1">
                <a:cs typeface="Times New Roman" panose="02020603050405020304" pitchFamily="18" charset="0"/>
              </a:rPr>
              <a:t>Science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err="1">
                <a:cs typeface="Times New Roman" panose="02020603050405020304" pitchFamily="18" charset="0"/>
              </a:rPr>
              <a:t>Citation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err="1">
                <a:cs typeface="Times New Roman" panose="02020603050405020304" pitchFamily="18" charset="0"/>
              </a:rPr>
              <a:t>Index</a:t>
            </a:r>
            <a:r>
              <a:rPr lang="ru-RU" b="1" dirty="0">
                <a:cs typeface="Times New Roman" panose="02020603050405020304" pitchFamily="18" charset="0"/>
              </a:rPr>
              <a:t> (RSCI</a:t>
            </a:r>
            <a:r>
              <a:rPr lang="ru-RU" b="1" dirty="0" smtClean="0">
                <a:cs typeface="Times New Roman" panose="02020603050405020304" pitchFamily="18" charset="0"/>
              </a:rPr>
              <a:t>)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К </a:t>
            </a:r>
            <a:r>
              <a:rPr lang="ru-RU" b="1" dirty="0" smtClean="0"/>
              <a:t>публикациям </a:t>
            </a:r>
            <a:r>
              <a:rPr lang="ru-RU" dirty="0" smtClean="0"/>
              <a:t>… </a:t>
            </a:r>
            <a:r>
              <a:rPr lang="ru-RU" b="1" dirty="0" smtClean="0"/>
              <a:t>приравниваются </a:t>
            </a:r>
            <a:r>
              <a:rPr lang="ru-RU" b="1" dirty="0"/>
              <a:t>патенты </a:t>
            </a:r>
            <a:r>
              <a:rPr lang="ru-RU" dirty="0"/>
              <a:t>на изобретения, полезные модели, промышленные образцы, селекционные достижения, свидетельства о государственной регистрации программ для электронных вычислительных машин, баз данных, топологий интегральных микросхем (</a:t>
            </a:r>
            <a:r>
              <a:rPr lang="ru-RU" u="sng" dirty="0"/>
              <a:t>за исключением диссертации на соискание ученой степени доктора наук, оформленной в виде научного доклада</a:t>
            </a:r>
            <a:r>
              <a:rPr lang="ru-RU" dirty="0"/>
              <a:t>).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112967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Конкретизируются области наук в требованиях к публикациям (п.13.)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64138"/>
              </p:ext>
            </p:extLst>
          </p:nvPr>
        </p:nvGraphicFramePr>
        <p:xfrm>
          <a:off x="224644" y="987574"/>
          <a:ext cx="8694712" cy="3843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7356"/>
                <a:gridCol w="4347356"/>
              </a:tblGrid>
              <a:tr h="460118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стало:</a:t>
                      </a:r>
                      <a:endParaRPr lang="ru-RU" dirty="0"/>
                    </a:p>
                  </a:txBody>
                  <a:tcPr/>
                </a:tc>
              </a:tr>
              <a:tr h="328429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области искусствоведения и культурологии, социально-экономических, общественных и гуманитарных наук -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15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доктора наук) 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кандидата наук)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остальных областях -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доктора наук) 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кандидата наук)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 историческим, педагогическим, политическим, психологическим, социологическим, филологическим, философским, экономическим, юридическим отраслям науки, искусствоведению, культурологии и теологии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15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доктора наук) 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кандидата наук)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 остальным отраслям науки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(для доктора наук) и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(для кандидата наук)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1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086"/>
            <a:ext cx="9144000" cy="832664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148256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0317" y="112967"/>
            <a:ext cx="5753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Защита докторской диссертации в виде научного доклада, требования к публикациям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00192" y="71442"/>
            <a:ext cx="2808312" cy="736112"/>
            <a:chOff x="6300192" y="71442"/>
            <a:chExt cx="2808312" cy="736112"/>
          </a:xfrm>
        </p:grpSpPr>
        <p:pic>
          <p:nvPicPr>
            <p:cNvPr id="16" name="Picture 4" descr="C:\Users\MSShafigullin\Desktop\Проекты\Презентация по ДК\q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906" y="367563"/>
              <a:ext cx="353386" cy="353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C:\Users\MSShafigullin\Desktop\2020\Презентация КФУ\TH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1147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8449022" y="374979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370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13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49022" y="71442"/>
              <a:ext cx="6594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800" b="0" dirty="0" smtClean="0">
                  <a:solidFill>
                    <a:schemeClr val="bg1"/>
                  </a:solidFill>
                  <a:latin typeface="PT Sans" panose="020B0503020203020204" pitchFamily="34" charset="-52"/>
                </a:rPr>
                <a:t>601-800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PT Sans" panose="020B0503020203020204" pitchFamily="34" charset="-52"/>
                </a:rPr>
                <a:t>9</a:t>
              </a:r>
              <a:endParaRPr kumimoji="0" lang="en-US" sz="800" b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endParaRPr>
            </a:p>
          </p:txBody>
        </p:sp>
        <p:pic>
          <p:nvPicPr>
            <p:cNvPr id="20" name="Picture 2" descr="C:\Users\MSShafigullin\Desktop\2020\5+\5+ (white)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1428" y="184996"/>
              <a:ext cx="989269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D:\!!!!!!!!!!!!!!!!!!!!!!!!!!!!!!!!!!!!!!!!!!!!!!\!!!!!!!!!!!Год_науки\Year_of_Science_logo_set\PNG\YoS_logo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87474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29555"/>
              </p:ext>
            </p:extLst>
          </p:nvPr>
        </p:nvGraphicFramePr>
        <p:xfrm>
          <a:off x="224644" y="987574"/>
          <a:ext cx="8694712" cy="367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7356"/>
                <a:gridCol w="4347356"/>
              </a:tblGrid>
              <a:tr h="46011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историческим, педагогическим, политическим, психологическим, социологическим, филологическим, философским, экономическим, юридическим отраслям науки, искусствоведению, культурологии и теологии: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остальным отраслям наук:</a:t>
                      </a:r>
                      <a:endParaRPr lang="ru-RU" dirty="0"/>
                    </a:p>
                  </a:txBody>
                  <a:tcPr/>
                </a:tc>
              </a:tr>
              <a:tr h="16607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50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научных изданиях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первого, второго и третьего квартилей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индексируемых международными базами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30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научных изданиях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первого и второго квартилей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индексируемых международными базами данных.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2195736" y="1707654"/>
            <a:ext cx="5904656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3363838"/>
            <a:ext cx="65527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Нургалиев Данис Карлович	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Проректор по научной деятельности</a:t>
            </a:r>
          </a:p>
          <a:p>
            <a:endParaRPr lang="ru-RU" sz="1200" dirty="0" smtClean="0">
              <a:solidFill>
                <a:schemeClr val="bg1"/>
              </a:solidFill>
              <a:latin typeface="PT Sans" panose="020B0503020203020204" pitchFamily="34" charset="-52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kpfu.ru/</a:t>
            </a:r>
            <a:r>
              <a:rPr lang="en-US" sz="1200" dirty="0" err="1">
                <a:solidFill>
                  <a:schemeClr val="bg1"/>
                </a:solidFill>
                <a:latin typeface="PT Sans" panose="020B0503020203020204" pitchFamily="34" charset="-52"/>
              </a:rPr>
              <a:t>Danis.Nourgaliev</a:t>
            </a:r>
            <a:endParaRPr lang="ru-RU" sz="1200" dirty="0" smtClean="0">
              <a:solidFill>
                <a:schemeClr val="bg1"/>
              </a:solidFill>
              <a:latin typeface="PT Sans" panose="020B0503020203020204" pitchFamily="34" charset="-52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Danis.Nourgaliev@kpfu.ru</a:t>
            </a:r>
            <a:endParaRPr lang="ru-RU" sz="1200" dirty="0" smtClean="0">
              <a:solidFill>
                <a:schemeClr val="bg1"/>
              </a:solidFill>
              <a:latin typeface="PT Sans" panose="020B0503020203020204" pitchFamily="34" charset="-52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+7 (843) 233 74 01</a:t>
            </a:r>
          </a:p>
        </p:txBody>
      </p:sp>
      <p:pic>
        <p:nvPicPr>
          <p:cNvPr id="3074" name="Picture 2" descr="D:\!!!!!!!!!!!!!!!!!!!!!!!!!!!!!!!!!!!!!!!!!!!!!!\!!!!!!!!!!!Год_науки\Year_of_Science_logo_set\PNG\YoS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096" y="14415"/>
            <a:ext cx="1128223" cy="112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695</Words>
  <Application>Microsoft Office PowerPoint</Application>
  <PresentationFormat>Экран (16:9)</PresentationFormat>
  <Paragraphs>86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Галимова Гульназ</cp:lastModifiedBy>
  <cp:revision>195</cp:revision>
  <dcterms:created xsi:type="dcterms:W3CDTF">2020-07-15T10:53:07Z</dcterms:created>
  <dcterms:modified xsi:type="dcterms:W3CDTF">2021-04-02T13:57:44Z</dcterms:modified>
</cp:coreProperties>
</file>