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0"/>
  </p:notesMasterIdLst>
  <p:sldIdLst>
    <p:sldId id="257" r:id="rId2"/>
    <p:sldId id="300" r:id="rId3"/>
    <p:sldId id="302" r:id="rId4"/>
    <p:sldId id="303" r:id="rId5"/>
    <p:sldId id="304" r:id="rId6"/>
    <p:sldId id="305" r:id="rId7"/>
    <p:sldId id="306" r:id="rId8"/>
    <p:sldId id="270" r:id="rId9"/>
  </p:sldIdLst>
  <p:sldSz cx="9144000" cy="5143500" type="screen16x9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99FF"/>
    <a:srgbClr val="00549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-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73A0DAA-6AF3-43AB-8588-CEC1D06C72B9}" styleName="Средний стиль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D5ABB26-0587-4C30-8999-92F81FD0307C}" styleName="Нет стиля, нет сетки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Нет стиля, сетка таблиц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6104" autoAdjust="0"/>
    <p:restoredTop sz="99431" autoAdjust="0"/>
  </p:normalViewPr>
  <p:slideViewPr>
    <p:cSldViewPr>
      <p:cViewPr>
        <p:scale>
          <a:sx n="104" d="100"/>
          <a:sy n="104" d="100"/>
        </p:scale>
        <p:origin x="534" y="-426"/>
      </p:cViewPr>
      <p:guideLst>
        <p:guide orient="horz" pos="162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D71BDCD-EBE6-4678-8413-13BFAA387E1D}" type="datetimeFigureOut">
              <a:rPr lang="ru-RU" smtClean="0"/>
              <a:t>02.04.2021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7A570D4-9143-4E91-8959-8D963457B763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1363751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1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270167607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2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38674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3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386745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4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386745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5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386745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6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386745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7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0838674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7A570D4-9143-4E91-8959-8D963457B763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4206714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1A1660-C8EB-4701-ACB5-958BB7B6A4C2}" type="datetime1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A113576-6EF6-4132-AF2C-330CFD6789B9}" type="datetime1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05979"/>
            <a:ext cx="2057400" cy="4388644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05979"/>
            <a:ext cx="6019800" cy="4388644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464EF8-6351-42D7-A88D-669C23EC83C9}" type="datetime1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3541B4-4AB2-4AFB-81AB-9033D3D7E471}" type="datetime1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B1957A-5893-4547-B3C6-FCAE6B71B692}" type="datetime1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200151"/>
            <a:ext cx="4038600" cy="339447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ED57653-DA29-4B75-BCCA-0C63A06C168F}" type="datetime1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C51922-55AE-43C6-B287-F6FE92E5240E}" type="datetime1">
              <a:rPr lang="ru-RU" smtClean="0"/>
              <a:t>02.04.2021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209340-FD07-4DA1-A2DD-7B2534F02589}" type="datetime1">
              <a:rPr lang="ru-RU" smtClean="0"/>
              <a:t>02.04.2021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4A63798-39FB-40DE-AC55-E628CCC6468D}" type="datetime1">
              <a:rPr lang="ru-RU" smtClean="0"/>
              <a:t>02.04.2021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9BD75FD-B1ED-4E14-9A78-8AB5BD53F312}" type="datetime1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829DC8C-539D-48DD-9984-BB04E2F69541}" type="datetime1">
              <a:rPr lang="ru-RU" smtClean="0"/>
              <a:t>02.04.2021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200151"/>
            <a:ext cx="8229600" cy="339447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DCBFC-D34B-417C-997F-AA0297F58174}" type="datetime1">
              <a:rPr lang="ru-RU" smtClean="0"/>
              <a:t>02.04.2021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4767263"/>
            <a:ext cx="2895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4767263"/>
            <a:ext cx="21336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7" Type="http://schemas.openxmlformats.org/officeDocument/2006/relationships/image" Target="../media/image7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6.png"/><Relationship Id="rId5" Type="http://schemas.openxmlformats.org/officeDocument/2006/relationships/image" Target="../media/image5.png"/><Relationship Id="rId4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10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/>
          <p:cNvSpPr txBox="1"/>
          <p:nvPr/>
        </p:nvSpPr>
        <p:spPr>
          <a:xfrm>
            <a:off x="3486008" y="3860924"/>
            <a:ext cx="5334464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Нургалиев Данис Карлович	</a:t>
            </a:r>
          </a:p>
          <a:p>
            <a:r>
              <a:rPr lang="ru-RU" sz="1200" dirty="0" smtClean="0">
                <a:solidFill>
                  <a:schemeClr val="bg1">
                    <a:lumMod val="50000"/>
                  </a:schemeClr>
                </a:solidFill>
                <a:latin typeface="PT Sans" panose="020B0503020203020204" pitchFamily="34" charset="-52"/>
              </a:rPr>
              <a:t>Проректор по научной деятельности</a:t>
            </a:r>
          </a:p>
          <a:p>
            <a:endParaRPr lang="ru-RU" sz="1200" dirty="0" smtClean="0">
              <a:solidFill>
                <a:schemeClr val="bg1">
                  <a:lumMod val="50000"/>
                </a:schemeClr>
              </a:solidFill>
              <a:latin typeface="PT Sans" panose="020B0503020203020204" pitchFamily="34" charset="-52"/>
            </a:endParaRPr>
          </a:p>
          <a:p>
            <a:r>
              <a:rPr lang="en-US" sz="1200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kpfu.ru/</a:t>
            </a:r>
            <a:r>
              <a:rPr lang="en-US" sz="1200" dirty="0" err="1" smtClean="0">
                <a:solidFill>
                  <a:srgbClr val="00549F"/>
                </a:solidFill>
                <a:latin typeface="PT Sans" panose="020B0503020203020204" pitchFamily="34" charset="-52"/>
              </a:rPr>
              <a:t>Danis.Nourgaliev</a:t>
            </a:r>
            <a:endParaRPr lang="ru-RU" sz="1200" dirty="0" smtClean="0">
              <a:solidFill>
                <a:srgbClr val="00549F"/>
              </a:solidFill>
              <a:latin typeface="PT Sans" panose="020B0503020203020204" pitchFamily="34" charset="-52"/>
            </a:endParaRPr>
          </a:p>
          <a:p>
            <a:r>
              <a:rPr lang="en-US" sz="1200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Danis.Nourgaliev@kpfu.ru</a:t>
            </a:r>
            <a:endParaRPr lang="ru-RU" sz="1200" dirty="0" smtClean="0">
              <a:solidFill>
                <a:srgbClr val="00549F"/>
              </a:solidFill>
              <a:latin typeface="PT Sans" panose="020B0503020203020204" pitchFamily="34" charset="-52"/>
            </a:endParaRPr>
          </a:p>
          <a:p>
            <a:r>
              <a:rPr lang="ru-RU" sz="1200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+7 (</a:t>
            </a:r>
            <a:r>
              <a:rPr lang="ru-RU" sz="1200" dirty="0">
                <a:solidFill>
                  <a:srgbClr val="00549F"/>
                </a:solidFill>
                <a:latin typeface="PT Sans" panose="020B0503020203020204" pitchFamily="34" charset="-52"/>
              </a:rPr>
              <a:t>843</a:t>
            </a:r>
            <a:r>
              <a:rPr lang="ru-RU" sz="1200" dirty="0" smtClean="0">
                <a:solidFill>
                  <a:srgbClr val="00549F"/>
                </a:solidFill>
                <a:latin typeface="PT Sans" panose="020B0503020203020204" pitchFamily="34" charset="-52"/>
              </a:rPr>
              <a:t>) 233 74 01</a:t>
            </a:r>
            <a:endParaRPr lang="ru-RU" sz="1200" dirty="0">
              <a:solidFill>
                <a:srgbClr val="00549F"/>
              </a:solidFill>
              <a:latin typeface="PT Sans" panose="020B0503020203020204" pitchFamily="34" charset="-52"/>
            </a:endParaRPr>
          </a:p>
        </p:txBody>
      </p:sp>
      <p:grpSp>
        <p:nvGrpSpPr>
          <p:cNvPr id="2" name="Группа 1"/>
          <p:cNvGrpSpPr/>
          <p:nvPr/>
        </p:nvGrpSpPr>
        <p:grpSpPr>
          <a:xfrm>
            <a:off x="-2" y="267494"/>
            <a:ext cx="3347865" cy="769250"/>
            <a:chOff x="-2" y="699542"/>
            <a:chExt cx="3347865" cy="769250"/>
          </a:xfrm>
        </p:grpSpPr>
        <p:sp>
          <p:nvSpPr>
            <p:cNvPr id="4" name="Прямоугольник 3"/>
            <p:cNvSpPr/>
            <p:nvPr/>
          </p:nvSpPr>
          <p:spPr>
            <a:xfrm>
              <a:off x="-2" y="699542"/>
              <a:ext cx="3347865" cy="769250"/>
            </a:xfrm>
            <a:prstGeom prst="rect">
              <a:avLst/>
            </a:prstGeom>
            <a:gradFill flip="none" rotWithShape="1">
              <a:gsLst>
                <a:gs pos="0">
                  <a:srgbClr val="00549F">
                    <a:shade val="30000"/>
                    <a:satMod val="115000"/>
                  </a:srgbClr>
                </a:gs>
                <a:gs pos="50000">
                  <a:srgbClr val="00549F">
                    <a:shade val="67500"/>
                    <a:satMod val="115000"/>
                  </a:srgbClr>
                </a:gs>
                <a:gs pos="100000">
                  <a:srgbClr val="00549F">
                    <a:shade val="100000"/>
                    <a:satMod val="115000"/>
                  </a:srgbClr>
                </a:gs>
              </a:gsLst>
              <a:lin ang="8100000" scaled="1"/>
              <a:tileRect/>
            </a:gradFill>
            <a:ln>
              <a:noFill/>
            </a:ln>
          </p:spPr>
          <p:style>
            <a:lnRef idx="2">
              <a:schemeClr val="dk1">
                <a:shade val="50000"/>
              </a:schemeClr>
            </a:lnRef>
            <a:fillRef idx="1">
              <a:schemeClr val="dk1"/>
            </a:fillRef>
            <a:effectRef idx="0">
              <a:schemeClr val="dk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ru-RU"/>
            </a:p>
          </p:txBody>
        </p:sp>
        <p:pic>
          <p:nvPicPr>
            <p:cNvPr id="7" name="Picture 2" descr="C:\Users\MSShafigullin\Desktop\Проекты\Брендбук\Готовый ББ\Логотипы в png\2_Logo_white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574526" y="915566"/>
              <a:ext cx="2198807" cy="295865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8" name="TextBox 7"/>
          <p:cNvSpPr txBox="1"/>
          <p:nvPr/>
        </p:nvSpPr>
        <p:spPr>
          <a:xfrm>
            <a:off x="323528" y="1271538"/>
            <a:ext cx="8568952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buClr>
                <a:srgbClr val="000000"/>
              </a:buClr>
              <a:buSzPts val="1100"/>
            </a:pPr>
            <a:r>
              <a:rPr lang="ru-RU" dirty="0" smtClean="0">
                <a:cs typeface="Arial" panose="020B0604020202020204" pitchFamily="34" charset="0"/>
              </a:rPr>
              <a:t>Постановление Правительства Российской Федерации </a:t>
            </a:r>
            <a:r>
              <a:rPr lang="ru-RU" dirty="0">
                <a:cs typeface="Arial" panose="020B0604020202020204" pitchFamily="34" charset="0"/>
              </a:rPr>
              <a:t>№</a:t>
            </a:r>
            <a:r>
              <a:rPr lang="ru-RU" dirty="0" smtClean="0">
                <a:cs typeface="Arial" panose="020B0604020202020204" pitchFamily="34" charset="0"/>
              </a:rPr>
              <a:t>426 от 20.03.2021 г. 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dirty="0" smtClean="0">
                <a:cs typeface="Arial" panose="020B0604020202020204" pitchFamily="34" charset="0"/>
              </a:rPr>
              <a:t>О внесении изменений в некоторые акты Правительства Российской Федерации и признании утратившим силу постановления Правительства Российской Федерации </a:t>
            </a:r>
            <a:r>
              <a:rPr lang="ru-RU" dirty="0">
                <a:cs typeface="Arial" panose="020B0604020202020204" pitchFamily="34" charset="0"/>
              </a:rPr>
              <a:t>№751 </a:t>
            </a:r>
            <a:r>
              <a:rPr lang="ru-RU" dirty="0" smtClean="0">
                <a:cs typeface="Arial" panose="020B0604020202020204" pitchFamily="34" charset="0"/>
              </a:rPr>
              <a:t>от 26.05.2020 г. </a:t>
            </a:r>
          </a:p>
          <a:p>
            <a:pPr lvl="0" algn="ctr">
              <a:buClr>
                <a:srgbClr val="000000"/>
              </a:buClr>
              <a:buSzPts val="1100"/>
            </a:pPr>
            <a:endParaRPr lang="ru-RU" i="1" dirty="0" smtClean="0">
              <a:cs typeface="Arial" panose="020B0604020202020204" pitchFamily="34" charset="0"/>
            </a:endParaRPr>
          </a:p>
          <a:p>
            <a:pPr lvl="0" algn="ctr">
              <a:buClr>
                <a:srgbClr val="000000"/>
              </a:buClr>
              <a:buSzPts val="1100"/>
            </a:pPr>
            <a:r>
              <a:rPr lang="ru-RU" i="1" dirty="0" smtClean="0">
                <a:cs typeface="Arial" panose="020B0604020202020204" pitchFamily="34" charset="0"/>
              </a:rPr>
              <a:t>Изменения касаются:</a:t>
            </a:r>
          </a:p>
          <a:p>
            <a:pPr lvl="0" algn="ctr">
              <a:buClr>
                <a:srgbClr val="000000"/>
              </a:buClr>
              <a:buSzPts val="1100"/>
            </a:pPr>
            <a:r>
              <a:rPr lang="ru-RU" dirty="0" smtClean="0">
                <a:cs typeface="Arial" panose="020B0604020202020204" pitchFamily="34" charset="0"/>
              </a:rPr>
              <a:t>Постановления </a:t>
            </a:r>
            <a:r>
              <a:rPr lang="ru-RU" dirty="0">
                <a:cs typeface="Arial" panose="020B0604020202020204" pitchFamily="34" charset="0"/>
              </a:rPr>
              <a:t>Правительства Российской </a:t>
            </a:r>
            <a:r>
              <a:rPr lang="ru-RU" dirty="0" smtClean="0">
                <a:cs typeface="Arial" panose="020B0604020202020204" pitchFamily="34" charset="0"/>
              </a:rPr>
              <a:t>Федерации </a:t>
            </a:r>
            <a:r>
              <a:rPr lang="ru-RU" dirty="0">
                <a:cs typeface="Arial" panose="020B0604020202020204" pitchFamily="34" charset="0"/>
              </a:rPr>
              <a:t>№</a:t>
            </a:r>
            <a:r>
              <a:rPr lang="ru-RU" dirty="0" smtClean="0">
                <a:cs typeface="Arial" panose="020B0604020202020204" pitchFamily="34" charset="0"/>
              </a:rPr>
              <a:t>842 от 24.09.2013 г. </a:t>
            </a:r>
            <a:endParaRPr lang="ru-RU" dirty="0">
              <a:cs typeface="Arial" panose="020B0604020202020204" pitchFamily="34" charset="0"/>
            </a:endParaRPr>
          </a:p>
          <a:p>
            <a:pPr lvl="0" algn="ctr">
              <a:buClr>
                <a:srgbClr val="000000"/>
              </a:buClr>
              <a:buSzPts val="1100"/>
            </a:pPr>
            <a:r>
              <a:rPr lang="ru-RU" b="1" dirty="0" smtClean="0">
                <a:cs typeface="Arial" panose="020B0604020202020204" pitchFamily="34" charset="0"/>
              </a:rPr>
              <a:t>О порядке присуждения ученых степеней </a:t>
            </a:r>
          </a:p>
        </p:txBody>
      </p:sp>
      <p:pic>
        <p:nvPicPr>
          <p:cNvPr id="2050" name="Picture 2" descr="D:\!!!!!!!!!!!!!!!!!!!!!!!!!!!!!!!!!!!!!!!!!!!!!!\!!!!!!!!!!!Год_науки\Year_of_Science_logo_set\PNG\YoS_logo2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919934" y="15241"/>
            <a:ext cx="1211430" cy="121143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6774244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086"/>
            <a:ext cx="9144000" cy="832664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148256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99592" y="104894"/>
            <a:ext cx="5256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bg1"/>
                </a:solidFill>
              </a:rPr>
              <a:t>Утверждение дистанционного формата заседаний диссертационных советов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6300192" y="71442"/>
            <a:ext cx="2808312" cy="736112"/>
            <a:chOff x="6300192" y="71442"/>
            <a:chExt cx="2808312" cy="736112"/>
          </a:xfrm>
        </p:grpSpPr>
        <p:pic>
          <p:nvPicPr>
            <p:cNvPr id="16" name="Picture 4" descr="C:\Users\MSShafigullin\Desktop\Проекты\Презентация по ДК\qs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9906" y="367563"/>
              <a:ext cx="353386" cy="3533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C:\Users\MSShafigullin\Desktop\2020\Презентация КФУ\TH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114719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8449022" y="374979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370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13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449022" y="71442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601-800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9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pic>
          <p:nvPicPr>
            <p:cNvPr id="20" name="Picture 2" descr="C:\Users\MSShafigullin\Desktop\2020\5+\5+ (white)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1428" y="184996"/>
              <a:ext cx="989269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3" descr="D:\!!!!!!!!!!!!!!!!!!!!!!!!!!!!!!!!!!!!!!!!!!!!!!\!!!!!!!!!!!Год_науки\Year_of_Science_logo_set\PNG\YoS_logo1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87474"/>
              <a:ext cx="720080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2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87574"/>
            <a:ext cx="8406680" cy="369331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cs typeface="Times New Roman" panose="02020603050405020304" pitchFamily="18" charset="0"/>
              </a:rPr>
              <a:t>Согласно </a:t>
            </a:r>
            <a:r>
              <a:rPr lang="ru-RU" dirty="0">
                <a:cs typeface="Times New Roman" panose="02020603050405020304" pitchFamily="18" charset="0"/>
              </a:rPr>
              <a:t>постановлению </a:t>
            </a:r>
            <a:r>
              <a:rPr lang="ru-RU" b="1" dirty="0">
                <a:cs typeface="Times New Roman" panose="02020603050405020304" pitchFamily="18" charset="0"/>
              </a:rPr>
              <a:t>с 1 августа 2021 года </a:t>
            </a:r>
            <a:r>
              <a:rPr lang="ru-RU" dirty="0">
                <a:cs typeface="Times New Roman" panose="02020603050405020304" pitchFamily="18" charset="0"/>
              </a:rPr>
              <a:t>изменяется формат работы диссертационных советов. </a:t>
            </a:r>
            <a:endParaRPr lang="ru-RU" dirty="0" smtClean="0"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cs typeface="Times New Roman" panose="02020603050405020304" pitchFamily="18" charset="0"/>
              </a:rPr>
              <a:t>Теперь </a:t>
            </a:r>
            <a:r>
              <a:rPr lang="ru-RU" dirty="0">
                <a:cs typeface="Times New Roman" panose="02020603050405020304" pitchFamily="18" charset="0"/>
              </a:rPr>
              <a:t>заседания диссертационных советов </a:t>
            </a:r>
            <a:r>
              <a:rPr lang="ru-RU" u="sng" dirty="0">
                <a:cs typeface="Times New Roman" panose="02020603050405020304" pitchFamily="18" charset="0"/>
              </a:rPr>
              <a:t>на постоянной основе</a:t>
            </a:r>
            <a:r>
              <a:rPr lang="ru-RU" dirty="0">
                <a:cs typeface="Times New Roman" panose="02020603050405020304" pitchFamily="18" charset="0"/>
              </a:rPr>
              <a:t> могут </a:t>
            </a:r>
            <a:r>
              <a:rPr lang="ru-RU" dirty="0" smtClean="0">
                <a:cs typeface="Times New Roman" panose="02020603050405020304" pitchFamily="18" charset="0"/>
              </a:rPr>
              <a:t>проводиться </a:t>
            </a:r>
            <a:r>
              <a:rPr lang="ru-RU" dirty="0">
                <a:cs typeface="Times New Roman" panose="02020603050405020304" pitchFamily="18" charset="0"/>
              </a:rPr>
              <a:t>с дистанционным участием членов диссертационного совета и всех оппонентов, что в значительной степени упростит организацию работы диссертационных советов и позволит обеспечить оперативность принятия решений в процедурах научной аттестации</a:t>
            </a:r>
            <a:r>
              <a:rPr lang="ru-RU" dirty="0" smtClean="0"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 smtClean="0"/>
              <a:t>До </a:t>
            </a:r>
            <a:r>
              <a:rPr lang="ru-RU" b="1" dirty="0"/>
              <a:t>1 августа 2021 года </a:t>
            </a:r>
            <a:r>
              <a:rPr lang="ru-RU" dirty="0"/>
              <a:t>продолжает действовать порядок проведения </a:t>
            </a:r>
            <a:r>
              <a:rPr lang="ru-RU" dirty="0" smtClean="0"/>
              <a:t>онлайн </a:t>
            </a:r>
            <a:r>
              <a:rPr lang="ru-RU" dirty="0"/>
              <a:t>заседаний, введенный в связи с принимаемыми мерами по предотвращению распространения новой </a:t>
            </a:r>
            <a:r>
              <a:rPr lang="ru-RU" dirty="0" err="1"/>
              <a:t>коронавирусной</a:t>
            </a:r>
            <a:r>
              <a:rPr lang="ru-RU" dirty="0"/>
              <a:t> инфекции. После вступления в силу Постановления № 426 решение о присуждении ученых степеней будет приниматься в традиционном формате – тайно, но с применением информационно-коммуникационных технологий</a:t>
            </a:r>
            <a:r>
              <a:rPr lang="ru-RU" dirty="0" smtClean="0"/>
              <a:t>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605994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086"/>
            <a:ext cx="9144000" cy="832664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148256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99592" y="104894"/>
            <a:ext cx="5256584" cy="4154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bg1"/>
                </a:solidFill>
              </a:rPr>
              <a:t>Основные изменения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6300192" y="71442"/>
            <a:ext cx="2808312" cy="736112"/>
            <a:chOff x="6300192" y="71442"/>
            <a:chExt cx="2808312" cy="736112"/>
          </a:xfrm>
        </p:grpSpPr>
        <p:pic>
          <p:nvPicPr>
            <p:cNvPr id="16" name="Picture 4" descr="C:\Users\MSShafigullin\Desktop\Проекты\Презентация по ДК\qs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9906" y="367563"/>
              <a:ext cx="353386" cy="3533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C:\Users\MSShafigullin\Desktop\2020\Презентация КФУ\TH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114719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8449022" y="374979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370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13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449022" y="71442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601-800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9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pic>
          <p:nvPicPr>
            <p:cNvPr id="20" name="Picture 2" descr="C:\Users\MSShafigullin\Desktop\2020\5+\5+ (white)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1428" y="184996"/>
              <a:ext cx="989269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3" descr="D:\!!!!!!!!!!!!!!!!!!!!!!!!!!!!!!!!!!!!!!!!!!!!!!\!!!!!!!!!!!Год_науки\Year_of_Science_logo_set\PNG\YoS_logo1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87474"/>
              <a:ext cx="720080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3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87574"/>
            <a:ext cx="8406680" cy="34163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cs typeface="Times New Roman" panose="02020603050405020304" pitchFamily="18" charset="0"/>
              </a:rPr>
              <a:t>Предоставляется </a:t>
            </a:r>
            <a:r>
              <a:rPr lang="ru-RU" dirty="0">
                <a:cs typeface="Times New Roman" panose="02020603050405020304" pitchFamily="18" charset="0"/>
              </a:rPr>
              <a:t>право </a:t>
            </a:r>
            <a:r>
              <a:rPr lang="ru-RU" b="1" dirty="0" smtClean="0">
                <a:cs typeface="Times New Roman" panose="02020603050405020304" pitchFamily="18" charset="0"/>
              </a:rPr>
              <a:t>защиты </a:t>
            </a:r>
            <a:r>
              <a:rPr lang="ru-RU" b="1" dirty="0">
                <a:cs typeface="Times New Roman" panose="02020603050405020304" pitchFamily="18" charset="0"/>
              </a:rPr>
              <a:t>диссертации</a:t>
            </a:r>
            <a:r>
              <a:rPr lang="ru-RU" dirty="0">
                <a:cs typeface="Times New Roman" panose="02020603050405020304" pitchFamily="18" charset="0"/>
              </a:rPr>
              <a:t>, оформленной </a:t>
            </a:r>
            <a:br>
              <a:rPr lang="ru-RU" dirty="0">
                <a:cs typeface="Times New Roman" panose="02020603050405020304" pitchFamily="18" charset="0"/>
              </a:rPr>
            </a:br>
            <a:r>
              <a:rPr lang="ru-RU" b="1" dirty="0">
                <a:cs typeface="Times New Roman" panose="02020603050405020304" pitchFamily="18" charset="0"/>
              </a:rPr>
              <a:t>в виде научного доклада</a:t>
            </a:r>
            <a:r>
              <a:rPr lang="ru-RU" dirty="0">
                <a:cs typeface="Times New Roman" panose="02020603050405020304" pitchFamily="18" charset="0"/>
              </a:rPr>
              <a:t>, подготовленного на основе совокупности ранее опубликованных </a:t>
            </a:r>
            <a:r>
              <a:rPr lang="ru-RU" dirty="0" smtClean="0">
                <a:cs typeface="Times New Roman" panose="02020603050405020304" pitchFamily="18" charset="0"/>
              </a:rPr>
              <a:t>работ.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cs typeface="Times New Roman" panose="02020603050405020304" pitchFamily="18" charset="0"/>
              </a:rPr>
              <a:t>Изменятся срок повторного включения издания </a:t>
            </a:r>
            <a:r>
              <a:rPr lang="ru-RU" dirty="0">
                <a:cs typeface="Times New Roman" panose="02020603050405020304" pitchFamily="18" charset="0"/>
              </a:rPr>
              <a:t>в </a:t>
            </a:r>
            <a:r>
              <a:rPr lang="ru-RU" dirty="0" smtClean="0">
                <a:cs typeface="Times New Roman" panose="02020603050405020304" pitchFamily="18" charset="0"/>
              </a:rPr>
              <a:t>перечень </a:t>
            </a:r>
            <a:r>
              <a:rPr lang="ru-RU" dirty="0">
                <a:cs typeface="Times New Roman" panose="02020603050405020304" pitchFamily="18" charset="0"/>
              </a:rPr>
              <a:t>рецензируемых научных </a:t>
            </a:r>
            <a:r>
              <a:rPr lang="ru-RU" dirty="0" smtClean="0">
                <a:cs typeface="Times New Roman" panose="02020603050405020304" pitchFamily="18" charset="0"/>
              </a:rPr>
              <a:t>изданий, в </a:t>
            </a:r>
            <a:r>
              <a:rPr lang="ru-RU" dirty="0">
                <a:cs typeface="Times New Roman" panose="02020603050405020304" pitchFamily="18" charset="0"/>
              </a:rPr>
              <a:t>которых должны быть опубликованы основные научные результаты диссертаций - по истечению </a:t>
            </a:r>
            <a:r>
              <a:rPr lang="ru-RU" dirty="0" smtClean="0">
                <a:cs typeface="Times New Roman" panose="02020603050405020304" pitchFamily="18" charset="0"/>
              </a:rPr>
              <a:t>2-х </a:t>
            </a:r>
            <a:r>
              <a:rPr lang="ru-RU" dirty="0">
                <a:cs typeface="Times New Roman" panose="02020603050405020304" pitchFamily="18" charset="0"/>
              </a:rPr>
              <a:t>лет, а не </a:t>
            </a:r>
            <a:r>
              <a:rPr lang="ru-RU" dirty="0" smtClean="0">
                <a:cs typeface="Times New Roman" panose="02020603050405020304" pitchFamily="18" charset="0"/>
              </a:rPr>
              <a:t>3-х </a:t>
            </a:r>
            <a:r>
              <a:rPr lang="ru-RU" dirty="0">
                <a:cs typeface="Times New Roman" panose="02020603050405020304" pitchFamily="18" charset="0"/>
              </a:rPr>
              <a:t>как это было предусмотрено ранее</a:t>
            </a:r>
            <a:r>
              <a:rPr lang="ru-RU" dirty="0" smtClean="0"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cs typeface="Times New Roman" panose="02020603050405020304" pitchFamily="18" charset="0"/>
              </a:rPr>
              <a:t>Изменяется </a:t>
            </a:r>
            <a:r>
              <a:rPr lang="ru-RU" b="1" dirty="0">
                <a:cs typeface="Times New Roman" panose="02020603050405020304" pitchFamily="18" charset="0"/>
              </a:rPr>
              <a:t>порядок лишения ученых степеней</a:t>
            </a:r>
            <a:r>
              <a:rPr lang="ru-RU" dirty="0">
                <a:cs typeface="Times New Roman" panose="02020603050405020304" pitchFamily="18" charset="0"/>
              </a:rPr>
              <a:t>. В частности, конкретизируется перечень оснований, по которым может быть подано заявление о лишении ученой степени, а также определяются требования к такому заявлению и уточняется перечень прилагаемых документов. 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60488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086"/>
            <a:ext cx="9144000" cy="832664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148256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99592" y="112967"/>
            <a:ext cx="5256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bg1"/>
                </a:solidFill>
              </a:rPr>
              <a:t>Защита диссертации в виде научного доклада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6300192" y="71442"/>
            <a:ext cx="2808312" cy="736112"/>
            <a:chOff x="6300192" y="71442"/>
            <a:chExt cx="2808312" cy="736112"/>
          </a:xfrm>
        </p:grpSpPr>
        <p:pic>
          <p:nvPicPr>
            <p:cNvPr id="16" name="Picture 4" descr="C:\Users\MSShafigullin\Desktop\Проекты\Презентация по ДК\qs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9906" y="367563"/>
              <a:ext cx="353386" cy="3533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C:\Users\MSShafigullin\Desktop\2020\Презентация КФУ\TH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114719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8449022" y="374979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370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13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449022" y="71442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601-800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9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pic>
          <p:nvPicPr>
            <p:cNvPr id="20" name="Picture 2" descr="C:\Users\MSShafigullin\Desktop\2020\5+\5+ (white)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1428" y="184996"/>
              <a:ext cx="989269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3" descr="D:\!!!!!!!!!!!!!!!!!!!!!!!!!!!!!!!!!!!!!!!!!!!!!!\!!!!!!!!!!!Год_науки\Year_of_Science_logo_set\PNG\YoS_logo1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87474"/>
              <a:ext cx="720080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4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395536" y="987574"/>
            <a:ext cx="8406680" cy="397031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cs typeface="Times New Roman" panose="02020603050405020304" pitchFamily="18" charset="0"/>
              </a:rPr>
              <a:t>Соискателям </a:t>
            </a:r>
            <a:r>
              <a:rPr lang="ru-RU" dirty="0">
                <a:cs typeface="Times New Roman" panose="02020603050405020304" pitchFamily="18" charset="0"/>
              </a:rPr>
              <a:t>ученой степени доктора наук предоставляется </a:t>
            </a:r>
            <a:r>
              <a:rPr lang="ru-RU" b="1" dirty="0">
                <a:cs typeface="Times New Roman" panose="02020603050405020304" pitchFamily="18" charset="0"/>
              </a:rPr>
              <a:t>право защиты </a:t>
            </a:r>
            <a:r>
              <a:rPr lang="ru-RU" b="1" dirty="0" smtClean="0">
                <a:cs typeface="Times New Roman" panose="02020603050405020304" pitchFamily="18" charset="0"/>
              </a:rPr>
              <a:t>диссертации</a:t>
            </a:r>
            <a:r>
              <a:rPr lang="ru-RU" dirty="0" smtClean="0">
                <a:cs typeface="Times New Roman" panose="02020603050405020304" pitchFamily="18" charset="0"/>
              </a:rPr>
              <a:t>, оформленной </a:t>
            </a:r>
            <a:r>
              <a:rPr lang="ru-RU" b="1" dirty="0" smtClean="0">
                <a:cs typeface="Times New Roman" panose="02020603050405020304" pitchFamily="18" charset="0"/>
              </a:rPr>
              <a:t>в </a:t>
            </a:r>
            <a:r>
              <a:rPr lang="ru-RU" b="1" dirty="0">
                <a:cs typeface="Times New Roman" panose="02020603050405020304" pitchFamily="18" charset="0"/>
              </a:rPr>
              <a:t>виде научного доклада</a:t>
            </a:r>
            <a:r>
              <a:rPr lang="ru-RU" dirty="0">
                <a:cs typeface="Times New Roman" panose="02020603050405020304" pitchFamily="18" charset="0"/>
              </a:rPr>
              <a:t>, </a:t>
            </a:r>
            <a:r>
              <a:rPr lang="ru-RU" u="sng" dirty="0">
                <a:cs typeface="Times New Roman" panose="02020603050405020304" pitchFamily="18" charset="0"/>
              </a:rPr>
              <a:t>подготовленного на основе совокупности ранее опубликованных работ </a:t>
            </a:r>
            <a:r>
              <a:rPr lang="ru-RU" dirty="0">
                <a:cs typeface="Times New Roman" panose="02020603050405020304" pitchFamily="18" charset="0"/>
              </a:rPr>
              <a:t>в высокорейтинговых изданиях, индексируемых международными базами данных, по соответствующей отрасли знаний, имеющих большое значение для науки, техники и технологий, известных широкому кругу специалистов. </a:t>
            </a:r>
            <a:endParaRPr lang="ru-RU" dirty="0" smtClean="0"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cs typeface="Times New Roman" panose="02020603050405020304" pitchFamily="18" charset="0"/>
              </a:rPr>
              <a:t>Для </a:t>
            </a:r>
            <a:r>
              <a:rPr lang="ru-RU" dirty="0">
                <a:cs typeface="Times New Roman" panose="02020603050405020304" pitchFamily="18" charset="0"/>
              </a:rPr>
              <a:t>данной категории соискателей ученой степени предлагается установить специальные требования к </a:t>
            </a:r>
            <a:r>
              <a:rPr lang="ru-RU" dirty="0" smtClean="0">
                <a:cs typeface="Times New Roman" panose="02020603050405020304" pitchFamily="18" charset="0"/>
              </a:rPr>
              <a:t>количеству и </a:t>
            </a:r>
            <a:r>
              <a:rPr lang="ru-RU" dirty="0">
                <a:cs typeface="Times New Roman" panose="02020603050405020304" pitchFamily="18" charset="0"/>
              </a:rPr>
              <a:t>качеству публикаций. </a:t>
            </a:r>
            <a:endParaRPr lang="ru-RU" dirty="0" smtClean="0">
              <a:cs typeface="Times New Roman" panose="02020603050405020304" pitchFamily="18" charset="0"/>
            </a:endParaRP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 smtClean="0">
                <a:cs typeface="Times New Roman" panose="02020603050405020304" pitchFamily="18" charset="0"/>
              </a:rPr>
              <a:t>Например</a:t>
            </a:r>
            <a:r>
              <a:rPr lang="ru-RU" dirty="0">
                <a:cs typeface="Times New Roman" panose="02020603050405020304" pitchFamily="18" charset="0"/>
              </a:rPr>
              <a:t>, соискатель ученой степени в области естественных, технических, медико-биологических или аграрных наук, имеющий за последние </a:t>
            </a:r>
            <a:r>
              <a:rPr lang="ru-RU" b="1" dirty="0">
                <a:cs typeface="Times New Roman" panose="02020603050405020304" pitchFamily="18" charset="0"/>
              </a:rPr>
              <a:t>10</a:t>
            </a:r>
            <a:r>
              <a:rPr lang="ru-RU" dirty="0">
                <a:cs typeface="Times New Roman" panose="02020603050405020304" pitchFamily="18" charset="0"/>
              </a:rPr>
              <a:t> лет </a:t>
            </a:r>
            <a:r>
              <a:rPr lang="ru-RU" b="1" dirty="0">
                <a:cs typeface="Times New Roman" panose="02020603050405020304" pitchFamily="18" charset="0"/>
              </a:rPr>
              <a:t>30 публикаций</a:t>
            </a:r>
            <a:r>
              <a:rPr lang="ru-RU" dirty="0">
                <a:cs typeface="Times New Roman" panose="02020603050405020304" pitchFamily="18" charset="0"/>
              </a:rPr>
              <a:t> </a:t>
            </a:r>
            <a:r>
              <a:rPr lang="ru-RU" b="1" dirty="0">
                <a:cs typeface="Times New Roman" panose="02020603050405020304" pitchFamily="18" charset="0"/>
              </a:rPr>
              <a:t>в изданиях первого или второго квартилей</a:t>
            </a:r>
            <a:r>
              <a:rPr lang="ru-RU" dirty="0">
                <a:cs typeface="Times New Roman" panose="02020603050405020304" pitchFamily="18" charset="0"/>
              </a:rPr>
              <a:t>, индексируемых международными базами данных, </a:t>
            </a:r>
            <a:r>
              <a:rPr lang="ru-RU" dirty="0" smtClean="0">
                <a:cs typeface="Times New Roman" panose="02020603050405020304" pitchFamily="18" charset="0"/>
              </a:rPr>
              <a:t>освобождается от </a:t>
            </a:r>
            <a:r>
              <a:rPr lang="ru-RU" dirty="0">
                <a:cs typeface="Times New Roman" panose="02020603050405020304" pitchFamily="18" charset="0"/>
              </a:rPr>
              <a:t>написания диссертации в виде рукописи и вправе представить к защите подготовленный на основе таких публикаций научный доклад.</a:t>
            </a:r>
          </a:p>
        </p:txBody>
      </p:sp>
    </p:spTree>
    <p:extLst>
      <p:ext uri="{BB962C8B-B14F-4D97-AF65-F5344CB8AC3E}">
        <p14:creationId xmlns:p14="http://schemas.microsoft.com/office/powerpoint/2010/main" val="2690791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086"/>
            <a:ext cx="9144000" cy="832664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148256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99592" y="112967"/>
            <a:ext cx="5256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bg1"/>
                </a:solidFill>
              </a:rPr>
              <a:t>Конкретизируются требования к публикациям (п.11.)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6300192" y="71442"/>
            <a:ext cx="2808312" cy="736112"/>
            <a:chOff x="6300192" y="71442"/>
            <a:chExt cx="2808312" cy="736112"/>
          </a:xfrm>
        </p:grpSpPr>
        <p:pic>
          <p:nvPicPr>
            <p:cNvPr id="16" name="Picture 4" descr="C:\Users\MSShafigullin\Desktop\Проекты\Презентация по ДК\qs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9906" y="367563"/>
              <a:ext cx="353386" cy="3533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C:\Users\MSShafigullin\Desktop\2020\Презентация КФУ\TH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114719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8449022" y="374979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370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13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449022" y="71442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601-800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9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pic>
          <p:nvPicPr>
            <p:cNvPr id="20" name="Picture 2" descr="C:\Users\MSShafigullin\Desktop\2020\5+\5+ (white)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1428" y="184996"/>
              <a:ext cx="989269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3" descr="D:\!!!!!!!!!!!!!!!!!!!!!!!!!!!!!!!!!!!!!!!!!!!!!!\!!!!!!!!!!!Год_науки\Year_of_Science_logo_set\PNG\YoS_logo1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87474"/>
              <a:ext cx="720080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5</a:t>
            </a:fld>
            <a:endParaRPr lang="ru-RU"/>
          </a:p>
        </p:txBody>
      </p:sp>
      <p:sp>
        <p:nvSpPr>
          <p:cNvPr id="3" name="Прямоугольник 2"/>
          <p:cNvSpPr/>
          <p:nvPr/>
        </p:nvSpPr>
        <p:spPr>
          <a:xfrm>
            <a:off x="413792" y="916721"/>
            <a:ext cx="8406680" cy="42473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dirty="0">
                <a:cs typeface="Times New Roman" panose="02020603050405020304" pitchFamily="18" charset="0"/>
              </a:rPr>
              <a:t>Основные научные результаты диссертации должны быть опубликованы в рецензируемых научных изданиях (далее - рецензируемые издания</a:t>
            </a:r>
            <a:r>
              <a:rPr lang="ru-RU" dirty="0" smtClean="0">
                <a:cs typeface="Times New Roman" panose="02020603050405020304" pitchFamily="18" charset="0"/>
              </a:rPr>
              <a:t>).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>
                <a:cs typeface="Times New Roman" panose="02020603050405020304" pitchFamily="18" charset="0"/>
              </a:rPr>
              <a:t>К публикациям</a:t>
            </a:r>
            <a:r>
              <a:rPr lang="ru-RU" dirty="0">
                <a:cs typeface="Times New Roman" panose="02020603050405020304" pitchFamily="18" charset="0"/>
              </a:rPr>
              <a:t>, в которых излагаются основные научные результаты диссертации, в рецензируемых изданиях </a:t>
            </a:r>
            <a:r>
              <a:rPr lang="ru-RU" b="1" dirty="0">
                <a:cs typeface="Times New Roman" panose="02020603050405020304" pitchFamily="18" charset="0"/>
              </a:rPr>
              <a:t>приравниваются</a:t>
            </a:r>
            <a:r>
              <a:rPr lang="ru-RU" dirty="0">
                <a:cs typeface="Times New Roman" panose="02020603050405020304" pitchFamily="18" charset="0"/>
              </a:rPr>
              <a:t> публикации в научных изданиях, индексируемых в международных базах данных </a:t>
            </a:r>
            <a:r>
              <a:rPr lang="ru-RU" b="1" dirty="0" err="1">
                <a:cs typeface="Times New Roman" panose="02020603050405020304" pitchFamily="18" charset="0"/>
              </a:rPr>
              <a:t>Web</a:t>
            </a:r>
            <a:r>
              <a:rPr lang="ru-RU" b="1" dirty="0">
                <a:cs typeface="Times New Roman" panose="02020603050405020304" pitchFamily="18" charset="0"/>
              </a:rPr>
              <a:t> </a:t>
            </a:r>
            <a:r>
              <a:rPr lang="ru-RU" b="1" dirty="0" err="1">
                <a:cs typeface="Times New Roman" panose="02020603050405020304" pitchFamily="18" charset="0"/>
              </a:rPr>
              <a:t>of</a:t>
            </a:r>
            <a:r>
              <a:rPr lang="ru-RU" b="1" dirty="0">
                <a:cs typeface="Times New Roman" panose="02020603050405020304" pitchFamily="18" charset="0"/>
              </a:rPr>
              <a:t> </a:t>
            </a:r>
            <a:r>
              <a:rPr lang="ru-RU" b="1" dirty="0" err="1">
                <a:cs typeface="Times New Roman" panose="02020603050405020304" pitchFamily="18" charset="0"/>
              </a:rPr>
              <a:t>Science</a:t>
            </a:r>
            <a:r>
              <a:rPr lang="ru-RU" b="1" dirty="0">
                <a:cs typeface="Times New Roman" panose="02020603050405020304" pitchFamily="18" charset="0"/>
              </a:rPr>
              <a:t> и </a:t>
            </a:r>
            <a:r>
              <a:rPr lang="ru-RU" b="1" dirty="0" err="1">
                <a:cs typeface="Times New Roman" panose="02020603050405020304" pitchFamily="18" charset="0"/>
              </a:rPr>
              <a:t>Scopus</a:t>
            </a:r>
            <a:r>
              <a:rPr lang="ru-RU" dirty="0">
                <a:cs typeface="Times New Roman" panose="02020603050405020304" pitchFamily="18" charset="0"/>
              </a:rPr>
              <a:t> и международных базах данных, определяемых в соответствии с рекомендацией Комиссии (далее - международные базы данных), а также в научных изданиях, индексируемых в </a:t>
            </a:r>
            <a:r>
              <a:rPr lang="ru-RU" dirty="0" err="1">
                <a:cs typeface="Times New Roman" panose="02020603050405020304" pitchFamily="18" charset="0"/>
              </a:rPr>
              <a:t>наукометрической</a:t>
            </a:r>
            <a:r>
              <a:rPr lang="ru-RU" dirty="0">
                <a:cs typeface="Times New Roman" panose="02020603050405020304" pitchFamily="18" charset="0"/>
              </a:rPr>
              <a:t> базе данных </a:t>
            </a:r>
            <a:r>
              <a:rPr lang="ru-RU" b="1" dirty="0" err="1">
                <a:cs typeface="Times New Roman" panose="02020603050405020304" pitchFamily="18" charset="0"/>
              </a:rPr>
              <a:t>Russian</a:t>
            </a:r>
            <a:r>
              <a:rPr lang="ru-RU" b="1" dirty="0">
                <a:cs typeface="Times New Roman" panose="02020603050405020304" pitchFamily="18" charset="0"/>
              </a:rPr>
              <a:t> </a:t>
            </a:r>
            <a:r>
              <a:rPr lang="ru-RU" b="1" dirty="0" err="1">
                <a:cs typeface="Times New Roman" panose="02020603050405020304" pitchFamily="18" charset="0"/>
              </a:rPr>
              <a:t>Science</a:t>
            </a:r>
            <a:r>
              <a:rPr lang="ru-RU" b="1" dirty="0">
                <a:cs typeface="Times New Roman" panose="02020603050405020304" pitchFamily="18" charset="0"/>
              </a:rPr>
              <a:t> </a:t>
            </a:r>
            <a:r>
              <a:rPr lang="ru-RU" b="1" dirty="0" err="1">
                <a:cs typeface="Times New Roman" panose="02020603050405020304" pitchFamily="18" charset="0"/>
              </a:rPr>
              <a:t>Citation</a:t>
            </a:r>
            <a:r>
              <a:rPr lang="ru-RU" b="1" dirty="0">
                <a:cs typeface="Times New Roman" panose="02020603050405020304" pitchFamily="18" charset="0"/>
              </a:rPr>
              <a:t> </a:t>
            </a:r>
            <a:r>
              <a:rPr lang="ru-RU" b="1" dirty="0" err="1">
                <a:cs typeface="Times New Roman" panose="02020603050405020304" pitchFamily="18" charset="0"/>
              </a:rPr>
              <a:t>Index</a:t>
            </a:r>
            <a:r>
              <a:rPr lang="ru-RU" b="1" dirty="0">
                <a:cs typeface="Times New Roman" panose="02020603050405020304" pitchFamily="18" charset="0"/>
              </a:rPr>
              <a:t> (RSCI</a:t>
            </a:r>
            <a:r>
              <a:rPr lang="ru-RU" b="1" dirty="0" smtClean="0">
                <a:cs typeface="Times New Roman" panose="02020603050405020304" pitchFamily="18" charset="0"/>
              </a:rPr>
              <a:t>)</a:t>
            </a:r>
            <a:r>
              <a:rPr lang="ru-RU" dirty="0" smtClean="0">
                <a:cs typeface="Times New Roman" panose="02020603050405020304" pitchFamily="18" charset="0"/>
              </a:rPr>
              <a:t>.</a:t>
            </a:r>
          </a:p>
          <a:p>
            <a:pPr marL="285750" indent="-285750" algn="just">
              <a:buFont typeface="Arial" panose="020B0604020202020204" pitchFamily="34" charset="0"/>
              <a:buChar char="•"/>
            </a:pPr>
            <a:r>
              <a:rPr lang="ru-RU" b="1" dirty="0"/>
              <a:t>К </a:t>
            </a:r>
            <a:r>
              <a:rPr lang="ru-RU" b="1" dirty="0" smtClean="0"/>
              <a:t>публикациям </a:t>
            </a:r>
            <a:r>
              <a:rPr lang="ru-RU" dirty="0" smtClean="0"/>
              <a:t>… </a:t>
            </a:r>
            <a:r>
              <a:rPr lang="ru-RU" b="1" dirty="0" smtClean="0"/>
              <a:t>приравниваются </a:t>
            </a:r>
            <a:r>
              <a:rPr lang="ru-RU" b="1" dirty="0"/>
              <a:t>патенты </a:t>
            </a:r>
            <a:r>
              <a:rPr lang="ru-RU" dirty="0"/>
              <a:t>на изобретения, полезные модели, промышленные образцы, селекционные достижения, свидетельства о государственной регистрации программ для электронных вычислительных машин, баз данных, топологий интегральных микросхем (</a:t>
            </a:r>
            <a:r>
              <a:rPr lang="ru-RU" u="sng" dirty="0"/>
              <a:t>за исключением диссертации на соискание ученой степени доктора наук, оформленной в виде научного доклада</a:t>
            </a:r>
            <a:r>
              <a:rPr lang="ru-RU" dirty="0"/>
              <a:t>).</a:t>
            </a:r>
            <a:endParaRPr lang="ru-RU" dirty="0"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906017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086"/>
            <a:ext cx="9144000" cy="832664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148256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899592" y="112967"/>
            <a:ext cx="5256584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bg1"/>
                </a:solidFill>
              </a:rPr>
              <a:t>Конкретизируются области наук в требованиях к публикациям (п.13.)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6300192" y="71442"/>
            <a:ext cx="2808312" cy="736112"/>
            <a:chOff x="6300192" y="71442"/>
            <a:chExt cx="2808312" cy="736112"/>
          </a:xfrm>
        </p:grpSpPr>
        <p:pic>
          <p:nvPicPr>
            <p:cNvPr id="16" name="Picture 4" descr="C:\Users\MSShafigullin\Desktop\Проекты\Презентация по ДК\qs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9906" y="367563"/>
              <a:ext cx="353386" cy="3533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C:\Users\MSShafigullin\Desktop\2020\Презентация КФУ\TH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114719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8449022" y="374979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370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13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449022" y="71442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601-800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9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pic>
          <p:nvPicPr>
            <p:cNvPr id="20" name="Picture 2" descr="C:\Users\MSShafigullin\Desktop\2020\5+\5+ (white)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1428" y="184996"/>
              <a:ext cx="989269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3" descr="D:\!!!!!!!!!!!!!!!!!!!!!!!!!!!!!!!!!!!!!!!!!!!!!!\!!!!!!!!!!!Год_науки\Year_of_Science_logo_set\PNG\YoS_logo1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87474"/>
              <a:ext cx="720080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6</a:t>
            </a:fld>
            <a:endParaRPr lang="ru-RU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35964138"/>
              </p:ext>
            </p:extLst>
          </p:nvPr>
        </p:nvGraphicFramePr>
        <p:xfrm>
          <a:off x="224644" y="987574"/>
          <a:ext cx="8694712" cy="384339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7356"/>
                <a:gridCol w="4347356"/>
              </a:tblGrid>
              <a:tr h="460118">
                <a:tc>
                  <a:txBody>
                    <a:bodyPr/>
                    <a:lstStyle/>
                    <a:p>
                      <a:r>
                        <a:rPr lang="ru-RU" dirty="0" smtClean="0"/>
                        <a:t>было: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dirty="0" smtClean="0"/>
                        <a:t>стало:</a:t>
                      </a:r>
                      <a:endParaRPr lang="ru-RU" dirty="0"/>
                    </a:p>
                  </a:txBody>
                  <a:tcPr/>
                </a:tc>
              </a:tr>
              <a:tr h="3284298">
                <a:tc>
                  <a:txBody>
                    <a:bodyPr/>
                    <a:lstStyle/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области искусствоведения и культурологии, социально-экономических, общественных и гуманитарных наук -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15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доктора наук) и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кандидата наук)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>
                        <a:buFont typeface="Arial" panose="020B0604020202020204" pitchFamily="34" charset="0"/>
                        <a:buChar char="•"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остальных областях -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10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доктора наук) и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2 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кандидата наук)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.</a:t>
                      </a:r>
                    </a:p>
                    <a:p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по историческим, педагогическим, политическим, психологическим, социологическим, филологическим, философским, экономическим, юридическим отраслям науки, искусствоведению, культурологии и теологии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15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доктора наук) и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</a:t>
                      </a:r>
                      <a:r>
                        <a:rPr lang="ru-RU" sz="1800" b="1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3 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кандидата наук)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;</a:t>
                      </a:r>
                    </a:p>
                    <a:p>
                      <a:pPr marL="285750" indent="-285750" algn="just">
                        <a:buFont typeface="Arial" panose="020B0604020202020204" pitchFamily="34" charset="0"/>
                        <a:buChar char="•"/>
                      </a:pPr>
                      <a:r>
                        <a:rPr lang="ru-RU" dirty="0" smtClean="0"/>
                        <a:t>по остальным отраслям науки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10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(для доктора наук) и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2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lang="ru-RU" sz="1800" kern="1200" baseline="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(для кандидата наук)</a:t>
                      </a:r>
                      <a:r>
                        <a:rPr lang="ru-RU" dirty="0" smtClean="0"/>
                        <a:t>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313719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Прямоугольник 3"/>
          <p:cNvSpPr/>
          <p:nvPr/>
        </p:nvSpPr>
        <p:spPr>
          <a:xfrm>
            <a:off x="0" y="29086"/>
            <a:ext cx="9144000" cy="832664"/>
          </a:xfrm>
          <a:prstGeom prst="rect">
            <a:avLst/>
          </a:prstGeom>
          <a:gradFill flip="none" rotWithShape="1">
            <a:gsLst>
              <a:gs pos="0">
                <a:srgbClr val="00549F">
                  <a:shade val="30000"/>
                  <a:satMod val="115000"/>
                </a:srgbClr>
              </a:gs>
              <a:gs pos="50000">
                <a:srgbClr val="00549F">
                  <a:shade val="67500"/>
                  <a:satMod val="115000"/>
                </a:srgbClr>
              </a:gs>
              <a:gs pos="100000">
                <a:srgbClr val="00549F">
                  <a:shade val="100000"/>
                  <a:satMod val="115000"/>
                </a:srgb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7267" y="148256"/>
            <a:ext cx="553050" cy="54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4" name="TextBox 13"/>
          <p:cNvSpPr txBox="1"/>
          <p:nvPr/>
        </p:nvSpPr>
        <p:spPr>
          <a:xfrm>
            <a:off x="690317" y="112967"/>
            <a:ext cx="5753891" cy="7386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2100" b="1" dirty="0" smtClean="0">
                <a:solidFill>
                  <a:schemeClr val="bg1"/>
                </a:solidFill>
              </a:rPr>
              <a:t>Защита докторской диссертации в виде научного доклада, требования к публикациям</a:t>
            </a:r>
            <a:endParaRPr lang="ru-RU" sz="2100" b="1" dirty="0">
              <a:solidFill>
                <a:schemeClr val="bg1"/>
              </a:solidFill>
            </a:endParaRPr>
          </a:p>
        </p:txBody>
      </p:sp>
      <p:grpSp>
        <p:nvGrpSpPr>
          <p:cNvPr id="15" name="Группа 14"/>
          <p:cNvGrpSpPr/>
          <p:nvPr/>
        </p:nvGrpSpPr>
        <p:grpSpPr>
          <a:xfrm>
            <a:off x="6300192" y="71442"/>
            <a:ext cx="2808312" cy="736112"/>
            <a:chOff x="6300192" y="71442"/>
            <a:chExt cx="2808312" cy="736112"/>
          </a:xfrm>
        </p:grpSpPr>
        <p:pic>
          <p:nvPicPr>
            <p:cNvPr id="16" name="Picture 4" descr="C:\Users\MSShafigullin\Desktop\Проекты\Презентация по ДК\qs.jpg"/>
            <p:cNvPicPr>
              <a:picLocks noChangeAspect="1" noChangeArrowheads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29906" y="367563"/>
              <a:ext cx="353386" cy="3533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7" name="Picture 6" descr="C:\Users\MSShafigullin\Desktop\2020\Презентация КФУ\THE.png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172400" y="114719"/>
              <a:ext cx="252000" cy="252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18" name="TextBox 17"/>
            <p:cNvSpPr txBox="1"/>
            <p:nvPr/>
          </p:nvSpPr>
          <p:spPr>
            <a:xfrm>
              <a:off x="8449022" y="374979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370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13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8449022" y="71442"/>
              <a:ext cx="659482" cy="33855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>
              <a:defPPr>
                <a:defRPr lang="en-US"/>
              </a:defPPr>
              <a:lvl1pPr>
                <a:defRPr sz="2000" b="1">
                  <a:solidFill>
                    <a:schemeClr val="tx1">
                      <a:lumMod val="65000"/>
                      <a:lumOff val="35000"/>
                    </a:schemeClr>
                  </a:solidFill>
                  <a:latin typeface="Arial" pitchFamily="34" charset="0"/>
                  <a:cs typeface="Arial" pitchFamily="34" charset="0"/>
                </a:defRPr>
              </a:lvl1pPr>
            </a:lstStyle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lang="ru-RU" sz="800" b="0" dirty="0" smtClean="0">
                  <a:solidFill>
                    <a:schemeClr val="bg1"/>
                  </a:solidFill>
                  <a:latin typeface="PT Sans" panose="020B0503020203020204" pitchFamily="34" charset="-52"/>
                </a:rPr>
                <a:t>601-800</a:t>
              </a:r>
            </a:p>
            <a:p>
              <a:pPr marL="0" marR="0" lvl="0" indent="0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r>
                <a:rPr kumimoji="0" lang="ru-RU" sz="800" b="0" u="none" strike="noStrike" kern="0" cap="none" spc="0" normalizeH="0" baseline="0" noProof="0" dirty="0" smtClean="0">
                  <a:ln>
                    <a:noFill/>
                  </a:ln>
                  <a:solidFill>
                    <a:schemeClr val="bg1"/>
                  </a:solidFill>
                  <a:uLnTx/>
                  <a:uFillTx/>
                  <a:latin typeface="PT Sans" panose="020B0503020203020204" pitchFamily="34" charset="-52"/>
                </a:rPr>
                <a:t>9</a:t>
              </a:r>
              <a:endParaRPr kumimoji="0" lang="en-US" sz="800" b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uLnTx/>
                <a:uFillTx/>
                <a:latin typeface="PT Sans" panose="020B0503020203020204" pitchFamily="34" charset="-52"/>
              </a:endParaRPr>
            </a:p>
          </p:txBody>
        </p:sp>
        <p:pic>
          <p:nvPicPr>
            <p:cNvPr id="20" name="Picture 2" descr="C:\Users\MSShafigullin\Desktop\2020\5+\5+ (white).png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101428" y="184996"/>
              <a:ext cx="989269" cy="45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1" name="Picture 3" descr="D:\!!!!!!!!!!!!!!!!!!!!!!!!!!!!!!!!!!!!!!!!!!!!!!\!!!!!!!!!!!Год_науки\Year_of_Science_logo_set\PNG\YoS_logo1.png"/>
            <p:cNvPicPr>
              <a:picLocks noChangeAspect="1" noChangeArrowheads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0192" y="87474"/>
              <a:ext cx="720080" cy="72008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7</a:t>
            </a:fld>
            <a:endParaRPr lang="ru-RU"/>
          </a:p>
        </p:txBody>
      </p:sp>
      <p:graphicFrame>
        <p:nvGraphicFramePr>
          <p:cNvPr id="22" name="Таблица 2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910829555"/>
              </p:ext>
            </p:extLst>
          </p:nvPr>
        </p:nvGraphicFramePr>
        <p:xfrm>
          <a:off x="224644" y="987574"/>
          <a:ext cx="8694712" cy="3672408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4347356"/>
                <a:gridCol w="4347356"/>
              </a:tblGrid>
              <a:tr h="46011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историческим, педагогическим, политическим, психологическим, социологическим, филологическим, философским, экономическим, юридическим отраслям науки, искусствоведению, культурологии и теологии: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по остальным отраслям наук:</a:t>
                      </a:r>
                      <a:endParaRPr lang="ru-RU" dirty="0"/>
                    </a:p>
                  </a:txBody>
                  <a:tcPr/>
                </a:tc>
              </a:tr>
              <a:tr h="1660728">
                <a:tc>
                  <a:txBody>
                    <a:bodyPr/>
                    <a:lstStyle/>
                    <a:p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50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 в научных изданиях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первого, второго и третьего квартилей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индексируемых международными базами данных</a:t>
                      </a:r>
                      <a:endParaRPr lang="ru-RU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indent="0" algn="just">
                        <a:buFont typeface="Arial" panose="020B0604020202020204" pitchFamily="34" charset="0"/>
                        <a:buNone/>
                      </a:pP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-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не менее 30 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в научных изданиях </a:t>
                      </a:r>
                      <a:r>
                        <a:rPr lang="ru-RU" sz="1800" b="1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первого и второго квартилей</a:t>
                      </a:r>
                      <a:r>
                        <a:rPr lang="ru-RU" sz="1800" kern="1200" dirty="0" smtClean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, индексируемых международными базами данных.</a:t>
                      </a:r>
                      <a:endParaRPr lang="ru-RU" dirty="0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29809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C:\Users\MSShafigullin\Desktop\Проекты\Брендбук\Гайдлайн\Презентация\презентация шаблон КФУ-01.jpg"/>
          <p:cNvPicPr>
            <a:picLocks noChangeAspect="1" noChangeArrowheads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0472"/>
          <a:stretch/>
        </p:blipFill>
        <p:spPr bwMode="auto">
          <a:xfrm>
            <a:off x="0" y="1786"/>
            <a:ext cx="9144000" cy="51417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5" name="Picture 2" descr="C:\Users\MSShafigullin\Desktop\2020\Презентация КФУ\kfu_logo_circle_rus.pn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411510"/>
            <a:ext cx="1152128" cy="112494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" name="Google Shape;898;g89d9307d70_13_164"/>
          <p:cNvSpPr txBox="1"/>
          <p:nvPr/>
        </p:nvSpPr>
        <p:spPr>
          <a:xfrm>
            <a:off x="2195736" y="1707654"/>
            <a:ext cx="5904656" cy="995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ctr" anchorCtr="0">
            <a:noAutofit/>
          </a:bodyPr>
          <a:lstStyle/>
          <a:p>
            <a:pPr marL="0" marR="0" lvl="0" indent="0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SzPts val="5867"/>
              <a:buFont typeface="Arial"/>
              <a:buNone/>
            </a:pP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Спасибо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за</a:t>
            </a:r>
            <a:r>
              <a:rPr lang="en-US" sz="3600" b="1" i="0" u="none" strike="noStrike" cap="none" dirty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 </a:t>
            </a:r>
            <a:r>
              <a:rPr lang="en-US" sz="3600" b="1" i="0" u="none" strike="noStrike" cap="none" dirty="0" err="1" smtClean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внимание</a:t>
            </a:r>
            <a:r>
              <a:rPr lang="en-US" sz="3600" b="1" i="0" u="none" strike="noStrike" cap="none" dirty="0" smtClean="0">
                <a:solidFill>
                  <a:schemeClr val="bg1"/>
                </a:solidFill>
                <a:latin typeface="PT Sans" panose="020B0503020203020204" pitchFamily="34" charset="-52"/>
                <a:ea typeface="Arial"/>
                <a:cs typeface="Arial"/>
                <a:sym typeface="Arial"/>
              </a:rPr>
              <a:t>!</a:t>
            </a:r>
            <a:endParaRPr sz="3600" b="1" i="0" u="none" strike="noStrike" cap="none" dirty="0">
              <a:solidFill>
                <a:schemeClr val="bg1"/>
              </a:solidFill>
              <a:latin typeface="PT Sans" panose="020B0503020203020204" pitchFamily="34" charset="-52"/>
              <a:ea typeface="Arial"/>
              <a:cs typeface="Arial"/>
              <a:sym typeface="Arial"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67744" y="3363838"/>
            <a:ext cx="6552728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  <a:latin typeface="PT Sans" panose="020B0503020203020204" pitchFamily="34" charset="-52"/>
              </a:rPr>
              <a:t>Нургалиев Данис Карлович	</a:t>
            </a:r>
          </a:p>
          <a:p>
            <a:r>
              <a:rPr lang="ru-RU" sz="12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Проректор по научной деятельности</a:t>
            </a:r>
          </a:p>
          <a:p>
            <a:endParaRPr lang="ru-RU" sz="1200" dirty="0" smtClean="0">
              <a:solidFill>
                <a:schemeClr val="bg1"/>
              </a:solidFill>
              <a:latin typeface="PT Sans" panose="020B0503020203020204" pitchFamily="34" charset="-52"/>
            </a:endParaRPr>
          </a:p>
          <a:p>
            <a:r>
              <a:rPr lang="ru-RU" sz="12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kpfu.ru/</a:t>
            </a:r>
            <a:r>
              <a:rPr lang="en-US" sz="1200" dirty="0" err="1">
                <a:solidFill>
                  <a:schemeClr val="bg1"/>
                </a:solidFill>
                <a:latin typeface="PT Sans" panose="020B0503020203020204" pitchFamily="34" charset="-52"/>
              </a:rPr>
              <a:t>Danis.Nourgaliev</a:t>
            </a:r>
            <a:endParaRPr lang="ru-RU" sz="1200" dirty="0" smtClean="0">
              <a:solidFill>
                <a:schemeClr val="bg1"/>
              </a:solidFill>
              <a:latin typeface="PT Sans" panose="020B0503020203020204" pitchFamily="34" charset="-52"/>
            </a:endParaRPr>
          </a:p>
          <a:p>
            <a:r>
              <a:rPr lang="en-US" sz="12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Danis.Nourgaliev@kpfu.ru</a:t>
            </a:r>
            <a:endParaRPr lang="ru-RU" sz="1200" dirty="0" smtClean="0">
              <a:solidFill>
                <a:schemeClr val="bg1"/>
              </a:solidFill>
              <a:latin typeface="PT Sans" panose="020B0503020203020204" pitchFamily="34" charset="-52"/>
            </a:endParaRPr>
          </a:p>
          <a:p>
            <a:r>
              <a:rPr lang="ru-RU" sz="1200" dirty="0" smtClean="0">
                <a:solidFill>
                  <a:schemeClr val="bg1"/>
                </a:solidFill>
                <a:latin typeface="PT Sans" panose="020B0503020203020204" pitchFamily="34" charset="-52"/>
              </a:rPr>
              <a:t>+7 (843) 233 74 01</a:t>
            </a:r>
          </a:p>
        </p:txBody>
      </p:sp>
      <p:pic>
        <p:nvPicPr>
          <p:cNvPr id="3074" name="Picture 2" descr="D:\!!!!!!!!!!!!!!!!!!!!!!!!!!!!!!!!!!!!!!!!!!!!!!\!!!!!!!!!!!Год_науки\Year_of_Science_logo_set\PNG\YoS_logo1.png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02096" y="14415"/>
            <a:ext cx="1128223" cy="112822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Номер слайда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8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4899014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2656</TotalTime>
  <Words>695</Words>
  <Application>Microsoft Office PowerPoint</Application>
  <PresentationFormat>Экран (16:9)</PresentationFormat>
  <Paragraphs>86</Paragraphs>
  <Slides>8</Slides>
  <Notes>8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Шафигуллин Марат Шарифуллович</dc:creator>
  <cp:lastModifiedBy>Галимова Гульназ</cp:lastModifiedBy>
  <cp:revision>195</cp:revision>
  <dcterms:created xsi:type="dcterms:W3CDTF">2020-07-15T10:53:07Z</dcterms:created>
  <dcterms:modified xsi:type="dcterms:W3CDTF">2021-04-02T13:57:44Z</dcterms:modified>
</cp:coreProperties>
</file>